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33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D25EB79-5F1E-49B8-89C1-FEE80E4050E2}" type="datetimeFigureOut">
              <a:rPr lang="ru-RU"/>
              <a:pPr>
                <a:defRPr/>
              </a:pPr>
              <a:t>14.06.2013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589DF61-0C69-43CD-9E3E-DC92CE5D2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29C33D-BBE3-4E43-A8AD-3BCC1EC64AC8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gi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85800"/>
            <a:ext cx="8839200" cy="56388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914400" y="1219200"/>
            <a:ext cx="7315200" cy="4572000"/>
            <a:chOff x="96" y="509"/>
            <a:chExt cx="5328" cy="3567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52" y="509"/>
              <a:ext cx="630" cy="3549"/>
              <a:chOff x="252" y="509"/>
              <a:chExt cx="630" cy="3549"/>
            </a:xfrm>
          </p:grpSpPr>
          <p:sp>
            <p:nvSpPr>
              <p:cNvPr id="53" name="Line 11"/>
              <p:cNvSpPr>
                <a:spLocks noChangeShapeType="1"/>
              </p:cNvSpPr>
              <p:nvPr/>
            </p:nvSpPr>
            <p:spPr bwMode="auto">
              <a:xfrm flipV="1">
                <a:off x="252" y="516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Line 12"/>
              <p:cNvSpPr>
                <a:spLocks noChangeShapeType="1"/>
              </p:cNvSpPr>
              <p:nvPr/>
            </p:nvSpPr>
            <p:spPr bwMode="auto">
              <a:xfrm flipV="1">
                <a:off x="456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Line 13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Line 14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5"/>
            <p:cNvGrpSpPr>
              <a:grpSpLocks/>
            </p:cNvGrpSpPr>
            <p:nvPr/>
          </p:nvGrpSpPr>
          <p:grpSpPr bwMode="auto">
            <a:xfrm rot="5400000">
              <a:off x="1167" y="-390"/>
              <a:ext cx="3197" cy="5330"/>
              <a:chOff x="1635" y="771"/>
              <a:chExt cx="3665" cy="4100"/>
            </a:xfrm>
          </p:grpSpPr>
          <p:grpSp>
            <p:nvGrpSpPr>
              <p:cNvPr id="33" name="Group 16"/>
              <p:cNvGrpSpPr>
                <a:grpSpLocks/>
              </p:cNvGrpSpPr>
              <p:nvPr/>
            </p:nvGrpSpPr>
            <p:grpSpPr bwMode="auto">
              <a:xfrm>
                <a:off x="1635" y="782"/>
                <a:ext cx="734" cy="4089"/>
                <a:chOff x="1635" y="782"/>
                <a:chExt cx="734" cy="4089"/>
              </a:xfrm>
            </p:grpSpPr>
            <p:sp>
              <p:nvSpPr>
                <p:cNvPr id="49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635" y="824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0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1881" y="782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123" y="804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369" y="816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4" name="Group 21"/>
              <p:cNvGrpSpPr>
                <a:grpSpLocks/>
              </p:cNvGrpSpPr>
              <p:nvPr/>
            </p:nvGrpSpPr>
            <p:grpSpPr bwMode="auto">
              <a:xfrm>
                <a:off x="2605" y="771"/>
                <a:ext cx="734" cy="4089"/>
                <a:chOff x="1635" y="782"/>
                <a:chExt cx="734" cy="4089"/>
              </a:xfrm>
            </p:grpSpPr>
            <p:sp>
              <p:nvSpPr>
                <p:cNvPr id="45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635" y="824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880" y="782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123" y="805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369" y="817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5" name="Group 26"/>
              <p:cNvGrpSpPr>
                <a:grpSpLocks/>
              </p:cNvGrpSpPr>
              <p:nvPr/>
            </p:nvGrpSpPr>
            <p:grpSpPr bwMode="auto">
              <a:xfrm>
                <a:off x="3596" y="782"/>
                <a:ext cx="734" cy="4089"/>
                <a:chOff x="1637" y="782"/>
                <a:chExt cx="734" cy="4089"/>
              </a:xfrm>
            </p:grpSpPr>
            <p:sp>
              <p:nvSpPr>
                <p:cNvPr id="4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637" y="824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2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882" y="782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3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125" y="804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2371" y="816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6" name="Group 31"/>
              <p:cNvGrpSpPr>
                <a:grpSpLocks/>
              </p:cNvGrpSpPr>
              <p:nvPr/>
            </p:nvGrpSpPr>
            <p:grpSpPr bwMode="auto">
              <a:xfrm>
                <a:off x="4564" y="771"/>
                <a:ext cx="736" cy="4089"/>
                <a:chOff x="1635" y="782"/>
                <a:chExt cx="736" cy="4089"/>
              </a:xfrm>
            </p:grpSpPr>
            <p:sp>
              <p:nvSpPr>
                <p:cNvPr id="37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635" y="824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8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881" y="782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9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125" y="805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0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2371" y="817"/>
                  <a:ext cx="0" cy="4047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8" name="Group 36"/>
            <p:cNvGrpSpPr>
              <a:grpSpLocks/>
            </p:cNvGrpSpPr>
            <p:nvPr/>
          </p:nvGrpSpPr>
          <p:grpSpPr bwMode="auto">
            <a:xfrm>
              <a:off x="1104" y="528"/>
              <a:ext cx="630" cy="3548"/>
              <a:chOff x="252" y="509"/>
              <a:chExt cx="630" cy="3548"/>
            </a:xfrm>
          </p:grpSpPr>
          <p:sp>
            <p:nvSpPr>
              <p:cNvPr id="29" name="Line 37"/>
              <p:cNvSpPr>
                <a:spLocks noChangeShapeType="1"/>
              </p:cNvSpPr>
              <p:nvPr/>
            </p:nvSpPr>
            <p:spPr bwMode="auto">
              <a:xfrm flipV="1">
                <a:off x="252" y="516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Line 38"/>
              <p:cNvSpPr>
                <a:spLocks noChangeShapeType="1"/>
              </p:cNvSpPr>
              <p:nvPr/>
            </p:nvSpPr>
            <p:spPr bwMode="auto">
              <a:xfrm flipV="1">
                <a:off x="456" y="509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Line 39"/>
              <p:cNvSpPr>
                <a:spLocks noChangeShapeType="1"/>
              </p:cNvSpPr>
              <p:nvPr/>
            </p:nvSpPr>
            <p:spPr bwMode="auto">
              <a:xfrm flipV="1">
                <a:off x="672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Line 40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41"/>
            <p:cNvGrpSpPr>
              <a:grpSpLocks/>
            </p:cNvGrpSpPr>
            <p:nvPr/>
          </p:nvGrpSpPr>
          <p:grpSpPr bwMode="auto">
            <a:xfrm>
              <a:off x="1968" y="528"/>
              <a:ext cx="630" cy="3548"/>
              <a:chOff x="252" y="509"/>
              <a:chExt cx="630" cy="3548"/>
            </a:xfrm>
          </p:grpSpPr>
          <p:sp>
            <p:nvSpPr>
              <p:cNvPr id="25" name="Line 42"/>
              <p:cNvSpPr>
                <a:spLocks noChangeShapeType="1"/>
              </p:cNvSpPr>
              <p:nvPr/>
            </p:nvSpPr>
            <p:spPr bwMode="auto">
              <a:xfrm flipV="1">
                <a:off x="252" y="516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4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44"/>
              <p:cNvSpPr>
                <a:spLocks noChangeShapeType="1"/>
              </p:cNvSpPr>
              <p:nvPr/>
            </p:nvSpPr>
            <p:spPr bwMode="auto">
              <a:xfrm flipV="1">
                <a:off x="672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Line 45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" name="Group 46"/>
            <p:cNvGrpSpPr>
              <a:grpSpLocks/>
            </p:cNvGrpSpPr>
            <p:nvPr/>
          </p:nvGrpSpPr>
          <p:grpSpPr bwMode="auto">
            <a:xfrm>
              <a:off x="2832" y="528"/>
              <a:ext cx="630" cy="3548"/>
              <a:chOff x="252" y="509"/>
              <a:chExt cx="630" cy="3548"/>
            </a:xfrm>
          </p:grpSpPr>
          <p:sp>
            <p:nvSpPr>
              <p:cNvPr id="21" name="Line 47"/>
              <p:cNvSpPr>
                <a:spLocks noChangeShapeType="1"/>
              </p:cNvSpPr>
              <p:nvPr/>
            </p:nvSpPr>
            <p:spPr bwMode="auto">
              <a:xfrm flipV="1">
                <a:off x="252" y="516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Line 4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Line 49"/>
              <p:cNvSpPr>
                <a:spLocks noChangeShapeType="1"/>
              </p:cNvSpPr>
              <p:nvPr/>
            </p:nvSpPr>
            <p:spPr bwMode="auto">
              <a:xfrm flipV="1">
                <a:off x="670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50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3660" y="528"/>
              <a:ext cx="629" cy="3548"/>
              <a:chOff x="253" y="509"/>
              <a:chExt cx="629" cy="3548"/>
            </a:xfrm>
          </p:grpSpPr>
          <p:sp>
            <p:nvSpPr>
              <p:cNvPr id="17" name="Line 52"/>
              <p:cNvSpPr>
                <a:spLocks noChangeShapeType="1"/>
              </p:cNvSpPr>
              <p:nvPr/>
            </p:nvSpPr>
            <p:spPr bwMode="auto">
              <a:xfrm flipV="1">
                <a:off x="253" y="516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Line 5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Line 54"/>
              <p:cNvSpPr>
                <a:spLocks noChangeShapeType="1"/>
              </p:cNvSpPr>
              <p:nvPr/>
            </p:nvSpPr>
            <p:spPr bwMode="auto">
              <a:xfrm flipV="1">
                <a:off x="671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Line 55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2" name="Group 56"/>
            <p:cNvGrpSpPr>
              <a:grpSpLocks/>
            </p:cNvGrpSpPr>
            <p:nvPr/>
          </p:nvGrpSpPr>
          <p:grpSpPr bwMode="auto">
            <a:xfrm>
              <a:off x="4505" y="528"/>
              <a:ext cx="630" cy="3548"/>
              <a:chOff x="252" y="509"/>
              <a:chExt cx="630" cy="3548"/>
            </a:xfrm>
          </p:grpSpPr>
          <p:sp>
            <p:nvSpPr>
              <p:cNvPr id="13" name="Line 57"/>
              <p:cNvSpPr>
                <a:spLocks noChangeShapeType="1"/>
              </p:cNvSpPr>
              <p:nvPr/>
            </p:nvSpPr>
            <p:spPr bwMode="auto">
              <a:xfrm flipV="1">
                <a:off x="252" y="516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Line 5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Line 59"/>
              <p:cNvSpPr>
                <a:spLocks noChangeShapeType="1"/>
              </p:cNvSpPr>
              <p:nvPr/>
            </p:nvSpPr>
            <p:spPr bwMode="auto">
              <a:xfrm flipV="1">
                <a:off x="670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Line 60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57" name="AutoShape 3260"/>
          <p:cNvSpPr>
            <a:spLocks noChangeArrowheads="1"/>
          </p:cNvSpPr>
          <p:nvPr/>
        </p:nvSpPr>
        <p:spPr bwMode="auto">
          <a:xfrm>
            <a:off x="990600" y="5943600"/>
            <a:ext cx="7010400" cy="304800"/>
          </a:xfrm>
          <a:prstGeom prst="cube">
            <a:avLst>
              <a:gd name="adj" fmla="val 822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58" name="Picture 3258" descr="ED00184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5867400"/>
            <a:ext cx="609600" cy="266700"/>
          </a:xfrm>
          <a:prstGeom prst="rect">
            <a:avLst/>
          </a:prstGeom>
          <a:noFill/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" name="Picture 3261" descr="j02910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903913" y="4987925"/>
            <a:ext cx="457200" cy="191135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0" name="Picture 3262" descr="j030333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295400"/>
            <a:ext cx="419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07" name="Rectangle 326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408" name="Rectangle 3264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2133600" cy="476250"/>
          </a:xfrm>
        </p:spPr>
        <p:txBody>
          <a:bodyPr/>
          <a:lstStyle>
            <a:lvl1pPr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B9015-A465-4248-B094-16CEE1EFA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20F76-337E-4558-9CBF-A866CC8C7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9EDBF-508B-4F39-8E16-4C1A4BE42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0F787-5DC8-42AD-8BA7-11395B069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7DEFB-BED6-4C50-91C4-69EBE8C02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53A87-C0CA-4220-B51F-D593BA3524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02483-8B12-41E9-ACAF-3548EED48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99D6F-554B-4D21-9D65-9BF27770C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CA403-4ED5-456A-A3E6-D4B6D710E8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384E6-956E-4888-9CB5-743A65142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B2A4C-B4D1-402D-B4F3-C5BCFF58F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DE75267-2FB7-4FD8-9224-CC4ECCCD2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381000" y="0"/>
            <a:ext cx="76200" cy="6858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rgbClr val="66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8600" y="152400"/>
            <a:ext cx="982663" cy="836613"/>
            <a:chOff x="3552" y="2784"/>
            <a:chExt cx="619" cy="527"/>
          </a:xfrm>
        </p:grpSpPr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3586" y="2784"/>
              <a:ext cx="95" cy="123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78" y="105"/>
                </a:cxn>
                <a:cxn ang="0">
                  <a:pos x="62" y="85"/>
                </a:cxn>
                <a:cxn ang="0">
                  <a:pos x="46" y="62"/>
                </a:cxn>
                <a:cxn ang="0">
                  <a:pos x="30" y="33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14" y="2"/>
                </a:cxn>
                <a:cxn ang="0">
                  <a:pos x="3" y="6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11" y="29"/>
                </a:cxn>
                <a:cxn ang="0">
                  <a:pos x="27" y="60"/>
                </a:cxn>
                <a:cxn ang="0">
                  <a:pos x="43" y="85"/>
                </a:cxn>
                <a:cxn ang="0">
                  <a:pos x="76" y="116"/>
                </a:cxn>
                <a:cxn ang="0">
                  <a:pos x="84" y="123"/>
                </a:cxn>
                <a:cxn ang="0">
                  <a:pos x="95" y="121"/>
                </a:cxn>
                <a:cxn ang="0">
                  <a:pos x="92" y="114"/>
                </a:cxn>
              </a:cxnLst>
              <a:rect l="0" t="0" r="r" b="b"/>
              <a:pathLst>
                <a:path w="95" h="123">
                  <a:moveTo>
                    <a:pt x="92" y="114"/>
                  </a:moveTo>
                  <a:lnTo>
                    <a:pt x="78" y="105"/>
                  </a:lnTo>
                  <a:lnTo>
                    <a:pt x="62" y="85"/>
                  </a:lnTo>
                  <a:lnTo>
                    <a:pt x="46" y="62"/>
                  </a:lnTo>
                  <a:lnTo>
                    <a:pt x="30" y="33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3" y="6"/>
                  </a:lnTo>
                  <a:lnTo>
                    <a:pt x="0" y="6"/>
                  </a:lnTo>
                  <a:lnTo>
                    <a:pt x="0" y="11"/>
                  </a:lnTo>
                  <a:lnTo>
                    <a:pt x="11" y="29"/>
                  </a:lnTo>
                  <a:lnTo>
                    <a:pt x="27" y="60"/>
                  </a:lnTo>
                  <a:lnTo>
                    <a:pt x="43" y="85"/>
                  </a:lnTo>
                  <a:lnTo>
                    <a:pt x="76" y="116"/>
                  </a:lnTo>
                  <a:lnTo>
                    <a:pt x="84" y="123"/>
                  </a:lnTo>
                  <a:lnTo>
                    <a:pt x="95" y="121"/>
                  </a:lnTo>
                  <a:lnTo>
                    <a:pt x="92" y="114"/>
                  </a:lnTo>
                </a:path>
              </a:pathLst>
            </a:custGeom>
            <a:solidFill>
              <a:srgbClr val="AC3D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3552" y="2784"/>
              <a:ext cx="619" cy="527"/>
            </a:xfrm>
            <a:custGeom>
              <a:avLst/>
              <a:gdLst/>
              <a:ahLst/>
              <a:cxnLst>
                <a:cxn ang="0">
                  <a:pos x="78" y="128"/>
                </a:cxn>
                <a:cxn ang="0">
                  <a:pos x="13" y="193"/>
                </a:cxn>
                <a:cxn ang="0">
                  <a:pos x="0" y="229"/>
                </a:cxn>
                <a:cxn ang="0">
                  <a:pos x="16" y="224"/>
                </a:cxn>
                <a:cxn ang="0">
                  <a:pos x="3" y="256"/>
                </a:cxn>
                <a:cxn ang="0">
                  <a:pos x="32" y="372"/>
                </a:cxn>
                <a:cxn ang="0">
                  <a:pos x="70" y="433"/>
                </a:cxn>
                <a:cxn ang="0">
                  <a:pos x="92" y="397"/>
                </a:cxn>
                <a:cxn ang="0">
                  <a:pos x="124" y="388"/>
                </a:cxn>
                <a:cxn ang="0">
                  <a:pos x="151" y="453"/>
                </a:cxn>
                <a:cxn ang="0">
                  <a:pos x="173" y="448"/>
                </a:cxn>
                <a:cxn ang="0">
                  <a:pos x="238" y="527"/>
                </a:cxn>
                <a:cxn ang="0">
                  <a:pos x="249" y="435"/>
                </a:cxn>
                <a:cxn ang="0">
                  <a:pos x="262" y="433"/>
                </a:cxn>
                <a:cxn ang="0">
                  <a:pos x="276" y="381"/>
                </a:cxn>
                <a:cxn ang="0">
                  <a:pos x="324" y="401"/>
                </a:cxn>
                <a:cxn ang="0">
                  <a:pos x="373" y="473"/>
                </a:cxn>
                <a:cxn ang="0">
                  <a:pos x="378" y="457"/>
                </a:cxn>
                <a:cxn ang="0">
                  <a:pos x="408" y="455"/>
                </a:cxn>
                <a:cxn ang="0">
                  <a:pos x="421" y="435"/>
                </a:cxn>
                <a:cxn ang="0">
                  <a:pos x="462" y="430"/>
                </a:cxn>
                <a:cxn ang="0">
                  <a:pos x="505" y="455"/>
                </a:cxn>
                <a:cxn ang="0">
                  <a:pos x="538" y="450"/>
                </a:cxn>
                <a:cxn ang="0">
                  <a:pos x="548" y="441"/>
                </a:cxn>
                <a:cxn ang="0">
                  <a:pos x="519" y="386"/>
                </a:cxn>
                <a:cxn ang="0">
                  <a:pos x="516" y="372"/>
                </a:cxn>
                <a:cxn ang="0">
                  <a:pos x="489" y="325"/>
                </a:cxn>
                <a:cxn ang="0">
                  <a:pos x="508" y="303"/>
                </a:cxn>
                <a:cxn ang="0">
                  <a:pos x="548" y="294"/>
                </a:cxn>
                <a:cxn ang="0">
                  <a:pos x="548" y="282"/>
                </a:cxn>
                <a:cxn ang="0">
                  <a:pos x="513" y="278"/>
                </a:cxn>
                <a:cxn ang="0">
                  <a:pos x="424" y="224"/>
                </a:cxn>
                <a:cxn ang="0">
                  <a:pos x="432" y="211"/>
                </a:cxn>
                <a:cxn ang="0">
                  <a:pos x="457" y="204"/>
                </a:cxn>
                <a:cxn ang="0">
                  <a:pos x="513" y="193"/>
                </a:cxn>
                <a:cxn ang="0">
                  <a:pos x="538" y="202"/>
                </a:cxn>
                <a:cxn ang="0">
                  <a:pos x="532" y="179"/>
                </a:cxn>
                <a:cxn ang="0">
                  <a:pos x="573" y="166"/>
                </a:cxn>
                <a:cxn ang="0">
                  <a:pos x="619" y="128"/>
                </a:cxn>
                <a:cxn ang="0">
                  <a:pos x="562" y="141"/>
                </a:cxn>
                <a:cxn ang="0">
                  <a:pos x="538" y="112"/>
                </a:cxn>
                <a:cxn ang="0">
                  <a:pos x="519" y="110"/>
                </a:cxn>
                <a:cxn ang="0">
                  <a:pos x="492" y="92"/>
                </a:cxn>
                <a:cxn ang="0">
                  <a:pos x="519" y="52"/>
                </a:cxn>
                <a:cxn ang="0">
                  <a:pos x="497" y="54"/>
                </a:cxn>
                <a:cxn ang="0">
                  <a:pos x="424" y="72"/>
                </a:cxn>
                <a:cxn ang="0">
                  <a:pos x="348" y="59"/>
                </a:cxn>
                <a:cxn ang="0">
                  <a:pos x="348" y="43"/>
                </a:cxn>
                <a:cxn ang="0">
                  <a:pos x="386" y="27"/>
                </a:cxn>
                <a:cxn ang="0">
                  <a:pos x="397" y="5"/>
                </a:cxn>
                <a:cxn ang="0">
                  <a:pos x="346" y="9"/>
                </a:cxn>
                <a:cxn ang="0">
                  <a:pos x="284" y="5"/>
                </a:cxn>
                <a:cxn ang="0">
                  <a:pos x="251" y="20"/>
                </a:cxn>
                <a:cxn ang="0">
                  <a:pos x="257" y="7"/>
                </a:cxn>
                <a:cxn ang="0">
                  <a:pos x="240" y="3"/>
                </a:cxn>
                <a:cxn ang="0">
                  <a:pos x="154" y="34"/>
                </a:cxn>
                <a:cxn ang="0">
                  <a:pos x="119" y="83"/>
                </a:cxn>
              </a:cxnLst>
              <a:rect l="0" t="0" r="r" b="b"/>
              <a:pathLst>
                <a:path w="619" h="527">
                  <a:moveTo>
                    <a:pt x="113" y="108"/>
                  </a:moveTo>
                  <a:lnTo>
                    <a:pt x="103" y="112"/>
                  </a:lnTo>
                  <a:lnTo>
                    <a:pt x="78" y="128"/>
                  </a:lnTo>
                  <a:lnTo>
                    <a:pt x="59" y="141"/>
                  </a:lnTo>
                  <a:lnTo>
                    <a:pt x="32" y="166"/>
                  </a:lnTo>
                  <a:lnTo>
                    <a:pt x="13" y="193"/>
                  </a:lnTo>
                  <a:lnTo>
                    <a:pt x="0" y="215"/>
                  </a:lnTo>
                  <a:lnTo>
                    <a:pt x="0" y="224"/>
                  </a:lnTo>
                  <a:lnTo>
                    <a:pt x="0" y="229"/>
                  </a:lnTo>
                  <a:lnTo>
                    <a:pt x="8" y="224"/>
                  </a:lnTo>
                  <a:lnTo>
                    <a:pt x="13" y="224"/>
                  </a:lnTo>
                  <a:lnTo>
                    <a:pt x="16" y="224"/>
                  </a:lnTo>
                  <a:lnTo>
                    <a:pt x="19" y="229"/>
                  </a:lnTo>
                  <a:lnTo>
                    <a:pt x="16" y="233"/>
                  </a:lnTo>
                  <a:lnTo>
                    <a:pt x="3" y="256"/>
                  </a:lnTo>
                  <a:lnTo>
                    <a:pt x="0" y="291"/>
                  </a:lnTo>
                  <a:lnTo>
                    <a:pt x="13" y="336"/>
                  </a:lnTo>
                  <a:lnTo>
                    <a:pt x="32" y="372"/>
                  </a:lnTo>
                  <a:lnTo>
                    <a:pt x="49" y="390"/>
                  </a:lnTo>
                  <a:lnTo>
                    <a:pt x="62" y="408"/>
                  </a:lnTo>
                  <a:lnTo>
                    <a:pt x="70" y="433"/>
                  </a:lnTo>
                  <a:lnTo>
                    <a:pt x="78" y="430"/>
                  </a:lnTo>
                  <a:lnTo>
                    <a:pt x="86" y="410"/>
                  </a:lnTo>
                  <a:lnTo>
                    <a:pt x="92" y="397"/>
                  </a:lnTo>
                  <a:lnTo>
                    <a:pt x="100" y="386"/>
                  </a:lnTo>
                  <a:lnTo>
                    <a:pt x="111" y="381"/>
                  </a:lnTo>
                  <a:lnTo>
                    <a:pt x="124" y="388"/>
                  </a:lnTo>
                  <a:lnTo>
                    <a:pt x="132" y="401"/>
                  </a:lnTo>
                  <a:lnTo>
                    <a:pt x="138" y="433"/>
                  </a:lnTo>
                  <a:lnTo>
                    <a:pt x="151" y="453"/>
                  </a:lnTo>
                  <a:lnTo>
                    <a:pt x="159" y="464"/>
                  </a:lnTo>
                  <a:lnTo>
                    <a:pt x="165" y="459"/>
                  </a:lnTo>
                  <a:lnTo>
                    <a:pt x="173" y="448"/>
                  </a:lnTo>
                  <a:lnTo>
                    <a:pt x="184" y="468"/>
                  </a:lnTo>
                  <a:lnTo>
                    <a:pt x="197" y="489"/>
                  </a:lnTo>
                  <a:lnTo>
                    <a:pt x="238" y="527"/>
                  </a:lnTo>
                  <a:lnTo>
                    <a:pt x="232" y="500"/>
                  </a:lnTo>
                  <a:lnTo>
                    <a:pt x="235" y="473"/>
                  </a:lnTo>
                  <a:lnTo>
                    <a:pt x="249" y="435"/>
                  </a:lnTo>
                  <a:lnTo>
                    <a:pt x="249" y="433"/>
                  </a:lnTo>
                  <a:lnTo>
                    <a:pt x="257" y="435"/>
                  </a:lnTo>
                  <a:lnTo>
                    <a:pt x="262" y="433"/>
                  </a:lnTo>
                  <a:lnTo>
                    <a:pt x="262" y="412"/>
                  </a:lnTo>
                  <a:lnTo>
                    <a:pt x="265" y="397"/>
                  </a:lnTo>
                  <a:lnTo>
                    <a:pt x="276" y="381"/>
                  </a:lnTo>
                  <a:lnTo>
                    <a:pt x="289" y="377"/>
                  </a:lnTo>
                  <a:lnTo>
                    <a:pt x="297" y="377"/>
                  </a:lnTo>
                  <a:lnTo>
                    <a:pt x="324" y="401"/>
                  </a:lnTo>
                  <a:lnTo>
                    <a:pt x="343" y="426"/>
                  </a:lnTo>
                  <a:lnTo>
                    <a:pt x="365" y="459"/>
                  </a:lnTo>
                  <a:lnTo>
                    <a:pt x="373" y="473"/>
                  </a:lnTo>
                  <a:lnTo>
                    <a:pt x="375" y="473"/>
                  </a:lnTo>
                  <a:lnTo>
                    <a:pt x="378" y="468"/>
                  </a:lnTo>
                  <a:lnTo>
                    <a:pt x="378" y="457"/>
                  </a:lnTo>
                  <a:lnTo>
                    <a:pt x="384" y="453"/>
                  </a:lnTo>
                  <a:lnTo>
                    <a:pt x="394" y="450"/>
                  </a:lnTo>
                  <a:lnTo>
                    <a:pt x="408" y="455"/>
                  </a:lnTo>
                  <a:lnTo>
                    <a:pt x="413" y="453"/>
                  </a:lnTo>
                  <a:lnTo>
                    <a:pt x="416" y="450"/>
                  </a:lnTo>
                  <a:lnTo>
                    <a:pt x="421" y="435"/>
                  </a:lnTo>
                  <a:lnTo>
                    <a:pt x="432" y="430"/>
                  </a:lnTo>
                  <a:lnTo>
                    <a:pt x="448" y="428"/>
                  </a:lnTo>
                  <a:lnTo>
                    <a:pt x="462" y="430"/>
                  </a:lnTo>
                  <a:lnTo>
                    <a:pt x="494" y="450"/>
                  </a:lnTo>
                  <a:lnTo>
                    <a:pt x="500" y="455"/>
                  </a:lnTo>
                  <a:lnTo>
                    <a:pt x="505" y="455"/>
                  </a:lnTo>
                  <a:lnTo>
                    <a:pt x="513" y="444"/>
                  </a:lnTo>
                  <a:lnTo>
                    <a:pt x="519" y="444"/>
                  </a:lnTo>
                  <a:lnTo>
                    <a:pt x="538" y="450"/>
                  </a:lnTo>
                  <a:lnTo>
                    <a:pt x="551" y="455"/>
                  </a:lnTo>
                  <a:lnTo>
                    <a:pt x="567" y="464"/>
                  </a:lnTo>
                  <a:lnTo>
                    <a:pt x="548" y="441"/>
                  </a:lnTo>
                  <a:lnTo>
                    <a:pt x="527" y="415"/>
                  </a:lnTo>
                  <a:lnTo>
                    <a:pt x="513" y="392"/>
                  </a:lnTo>
                  <a:lnTo>
                    <a:pt x="519" y="386"/>
                  </a:lnTo>
                  <a:lnTo>
                    <a:pt x="527" y="386"/>
                  </a:lnTo>
                  <a:lnTo>
                    <a:pt x="527" y="381"/>
                  </a:lnTo>
                  <a:lnTo>
                    <a:pt x="516" y="372"/>
                  </a:lnTo>
                  <a:lnTo>
                    <a:pt x="502" y="361"/>
                  </a:lnTo>
                  <a:lnTo>
                    <a:pt x="494" y="345"/>
                  </a:lnTo>
                  <a:lnTo>
                    <a:pt x="489" y="325"/>
                  </a:lnTo>
                  <a:lnTo>
                    <a:pt x="489" y="312"/>
                  </a:lnTo>
                  <a:lnTo>
                    <a:pt x="500" y="305"/>
                  </a:lnTo>
                  <a:lnTo>
                    <a:pt x="508" y="303"/>
                  </a:lnTo>
                  <a:lnTo>
                    <a:pt x="527" y="303"/>
                  </a:lnTo>
                  <a:lnTo>
                    <a:pt x="538" y="298"/>
                  </a:lnTo>
                  <a:lnTo>
                    <a:pt x="548" y="294"/>
                  </a:lnTo>
                  <a:lnTo>
                    <a:pt x="554" y="287"/>
                  </a:lnTo>
                  <a:lnTo>
                    <a:pt x="554" y="282"/>
                  </a:lnTo>
                  <a:lnTo>
                    <a:pt x="548" y="282"/>
                  </a:lnTo>
                  <a:lnTo>
                    <a:pt x="543" y="282"/>
                  </a:lnTo>
                  <a:lnTo>
                    <a:pt x="532" y="282"/>
                  </a:lnTo>
                  <a:lnTo>
                    <a:pt x="513" y="278"/>
                  </a:lnTo>
                  <a:lnTo>
                    <a:pt x="478" y="258"/>
                  </a:lnTo>
                  <a:lnTo>
                    <a:pt x="435" y="231"/>
                  </a:lnTo>
                  <a:lnTo>
                    <a:pt x="424" y="224"/>
                  </a:lnTo>
                  <a:lnTo>
                    <a:pt x="421" y="220"/>
                  </a:lnTo>
                  <a:lnTo>
                    <a:pt x="424" y="215"/>
                  </a:lnTo>
                  <a:lnTo>
                    <a:pt x="432" y="211"/>
                  </a:lnTo>
                  <a:lnTo>
                    <a:pt x="438" y="213"/>
                  </a:lnTo>
                  <a:lnTo>
                    <a:pt x="451" y="209"/>
                  </a:lnTo>
                  <a:lnTo>
                    <a:pt x="457" y="204"/>
                  </a:lnTo>
                  <a:lnTo>
                    <a:pt x="478" y="195"/>
                  </a:lnTo>
                  <a:lnTo>
                    <a:pt x="500" y="195"/>
                  </a:lnTo>
                  <a:lnTo>
                    <a:pt x="513" y="193"/>
                  </a:lnTo>
                  <a:lnTo>
                    <a:pt x="519" y="193"/>
                  </a:lnTo>
                  <a:lnTo>
                    <a:pt x="532" y="200"/>
                  </a:lnTo>
                  <a:lnTo>
                    <a:pt x="538" y="202"/>
                  </a:lnTo>
                  <a:lnTo>
                    <a:pt x="540" y="197"/>
                  </a:lnTo>
                  <a:lnTo>
                    <a:pt x="532" y="182"/>
                  </a:lnTo>
                  <a:lnTo>
                    <a:pt x="532" y="179"/>
                  </a:lnTo>
                  <a:lnTo>
                    <a:pt x="538" y="175"/>
                  </a:lnTo>
                  <a:lnTo>
                    <a:pt x="548" y="173"/>
                  </a:lnTo>
                  <a:lnTo>
                    <a:pt x="573" y="166"/>
                  </a:lnTo>
                  <a:lnTo>
                    <a:pt x="605" y="148"/>
                  </a:lnTo>
                  <a:lnTo>
                    <a:pt x="616" y="137"/>
                  </a:lnTo>
                  <a:lnTo>
                    <a:pt x="619" y="128"/>
                  </a:lnTo>
                  <a:lnTo>
                    <a:pt x="605" y="137"/>
                  </a:lnTo>
                  <a:lnTo>
                    <a:pt x="592" y="139"/>
                  </a:lnTo>
                  <a:lnTo>
                    <a:pt x="562" y="141"/>
                  </a:lnTo>
                  <a:lnTo>
                    <a:pt x="546" y="132"/>
                  </a:lnTo>
                  <a:lnTo>
                    <a:pt x="540" y="128"/>
                  </a:lnTo>
                  <a:lnTo>
                    <a:pt x="538" y="112"/>
                  </a:lnTo>
                  <a:lnTo>
                    <a:pt x="532" y="108"/>
                  </a:lnTo>
                  <a:lnTo>
                    <a:pt x="524" y="110"/>
                  </a:lnTo>
                  <a:lnTo>
                    <a:pt x="519" y="110"/>
                  </a:lnTo>
                  <a:lnTo>
                    <a:pt x="519" y="108"/>
                  </a:lnTo>
                  <a:lnTo>
                    <a:pt x="497" y="97"/>
                  </a:lnTo>
                  <a:lnTo>
                    <a:pt x="492" y="92"/>
                  </a:lnTo>
                  <a:lnTo>
                    <a:pt x="497" y="88"/>
                  </a:lnTo>
                  <a:lnTo>
                    <a:pt x="513" y="65"/>
                  </a:lnTo>
                  <a:lnTo>
                    <a:pt x="519" y="52"/>
                  </a:lnTo>
                  <a:lnTo>
                    <a:pt x="516" y="43"/>
                  </a:lnTo>
                  <a:lnTo>
                    <a:pt x="508" y="47"/>
                  </a:lnTo>
                  <a:lnTo>
                    <a:pt x="497" y="54"/>
                  </a:lnTo>
                  <a:lnTo>
                    <a:pt x="478" y="65"/>
                  </a:lnTo>
                  <a:lnTo>
                    <a:pt x="465" y="67"/>
                  </a:lnTo>
                  <a:lnTo>
                    <a:pt x="424" y="72"/>
                  </a:lnTo>
                  <a:lnTo>
                    <a:pt x="392" y="67"/>
                  </a:lnTo>
                  <a:lnTo>
                    <a:pt x="365" y="63"/>
                  </a:lnTo>
                  <a:lnTo>
                    <a:pt x="348" y="59"/>
                  </a:lnTo>
                  <a:lnTo>
                    <a:pt x="343" y="54"/>
                  </a:lnTo>
                  <a:lnTo>
                    <a:pt x="343" y="50"/>
                  </a:lnTo>
                  <a:lnTo>
                    <a:pt x="348" y="43"/>
                  </a:lnTo>
                  <a:lnTo>
                    <a:pt x="359" y="43"/>
                  </a:lnTo>
                  <a:lnTo>
                    <a:pt x="373" y="36"/>
                  </a:lnTo>
                  <a:lnTo>
                    <a:pt x="386" y="27"/>
                  </a:lnTo>
                  <a:lnTo>
                    <a:pt x="403" y="9"/>
                  </a:lnTo>
                  <a:lnTo>
                    <a:pt x="403" y="5"/>
                  </a:lnTo>
                  <a:lnTo>
                    <a:pt x="397" y="5"/>
                  </a:lnTo>
                  <a:lnTo>
                    <a:pt x="389" y="11"/>
                  </a:lnTo>
                  <a:lnTo>
                    <a:pt x="378" y="14"/>
                  </a:lnTo>
                  <a:lnTo>
                    <a:pt x="346" y="9"/>
                  </a:lnTo>
                  <a:lnTo>
                    <a:pt x="319" y="5"/>
                  </a:lnTo>
                  <a:lnTo>
                    <a:pt x="300" y="3"/>
                  </a:lnTo>
                  <a:lnTo>
                    <a:pt x="284" y="5"/>
                  </a:lnTo>
                  <a:lnTo>
                    <a:pt x="273" y="9"/>
                  </a:lnTo>
                  <a:lnTo>
                    <a:pt x="265" y="14"/>
                  </a:lnTo>
                  <a:lnTo>
                    <a:pt x="251" y="20"/>
                  </a:lnTo>
                  <a:lnTo>
                    <a:pt x="249" y="18"/>
                  </a:lnTo>
                  <a:lnTo>
                    <a:pt x="251" y="14"/>
                  </a:lnTo>
                  <a:lnTo>
                    <a:pt x="257" y="7"/>
                  </a:lnTo>
                  <a:lnTo>
                    <a:pt x="257" y="5"/>
                  </a:lnTo>
                  <a:lnTo>
                    <a:pt x="254" y="0"/>
                  </a:lnTo>
                  <a:lnTo>
                    <a:pt x="240" y="3"/>
                  </a:lnTo>
                  <a:lnTo>
                    <a:pt x="205" y="11"/>
                  </a:lnTo>
                  <a:lnTo>
                    <a:pt x="176" y="25"/>
                  </a:lnTo>
                  <a:lnTo>
                    <a:pt x="154" y="34"/>
                  </a:lnTo>
                  <a:lnTo>
                    <a:pt x="138" y="47"/>
                  </a:lnTo>
                  <a:lnTo>
                    <a:pt x="124" y="65"/>
                  </a:lnTo>
                  <a:lnTo>
                    <a:pt x="119" y="83"/>
                  </a:lnTo>
                  <a:lnTo>
                    <a:pt x="119" y="97"/>
                  </a:lnTo>
                  <a:lnTo>
                    <a:pt x="113" y="108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AC3D00"/>
                </a:gs>
              </a:gsLst>
              <a:lin ang="5400000" scaled="1"/>
            </a:gra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3648" y="2880"/>
              <a:ext cx="413" cy="3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1"/>
                </a:cxn>
                <a:cxn ang="0">
                  <a:pos x="103" y="87"/>
                </a:cxn>
                <a:cxn ang="0">
                  <a:pos x="167" y="141"/>
                </a:cxn>
                <a:cxn ang="0">
                  <a:pos x="219" y="179"/>
                </a:cxn>
                <a:cxn ang="0">
                  <a:pos x="248" y="208"/>
                </a:cxn>
                <a:cxn ang="0">
                  <a:pos x="259" y="215"/>
                </a:cxn>
                <a:cxn ang="0">
                  <a:pos x="286" y="237"/>
                </a:cxn>
                <a:cxn ang="0">
                  <a:pos x="313" y="264"/>
                </a:cxn>
                <a:cxn ang="0">
                  <a:pos x="340" y="284"/>
                </a:cxn>
                <a:cxn ang="0">
                  <a:pos x="373" y="309"/>
                </a:cxn>
                <a:cxn ang="0">
                  <a:pos x="413" y="333"/>
                </a:cxn>
              </a:cxnLst>
              <a:rect l="0" t="0" r="r" b="b"/>
              <a:pathLst>
                <a:path w="413" h="333">
                  <a:moveTo>
                    <a:pt x="0" y="0"/>
                  </a:moveTo>
                  <a:lnTo>
                    <a:pt x="35" y="31"/>
                  </a:lnTo>
                  <a:lnTo>
                    <a:pt x="103" y="87"/>
                  </a:lnTo>
                  <a:lnTo>
                    <a:pt x="167" y="141"/>
                  </a:lnTo>
                  <a:lnTo>
                    <a:pt x="219" y="179"/>
                  </a:lnTo>
                  <a:lnTo>
                    <a:pt x="248" y="208"/>
                  </a:lnTo>
                  <a:lnTo>
                    <a:pt x="259" y="215"/>
                  </a:lnTo>
                  <a:lnTo>
                    <a:pt x="286" y="237"/>
                  </a:lnTo>
                  <a:lnTo>
                    <a:pt x="313" y="264"/>
                  </a:lnTo>
                  <a:lnTo>
                    <a:pt x="340" y="284"/>
                  </a:lnTo>
                  <a:lnTo>
                    <a:pt x="373" y="309"/>
                  </a:lnTo>
                  <a:lnTo>
                    <a:pt x="413" y="33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3936" y="3120"/>
              <a:ext cx="72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0"/>
                </a:cxn>
                <a:cxn ang="0">
                  <a:pos x="24" y="0"/>
                </a:cxn>
                <a:cxn ang="0">
                  <a:pos x="43" y="7"/>
                </a:cxn>
                <a:cxn ang="0">
                  <a:pos x="59" y="11"/>
                </a:cxn>
                <a:cxn ang="0">
                  <a:pos x="72" y="11"/>
                </a:cxn>
              </a:cxnLst>
              <a:rect l="0" t="0" r="r" b="b"/>
              <a:pathLst>
                <a:path w="72" h="11">
                  <a:moveTo>
                    <a:pt x="0" y="0"/>
                  </a:moveTo>
                  <a:lnTo>
                    <a:pt x="16" y="0"/>
                  </a:lnTo>
                  <a:lnTo>
                    <a:pt x="24" y="0"/>
                  </a:lnTo>
                  <a:lnTo>
                    <a:pt x="43" y="7"/>
                  </a:lnTo>
                  <a:lnTo>
                    <a:pt x="59" y="11"/>
                  </a:lnTo>
                  <a:lnTo>
                    <a:pt x="72" y="11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3929" y="3120"/>
              <a:ext cx="30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6"/>
                </a:cxn>
                <a:cxn ang="0">
                  <a:pos x="14" y="54"/>
                </a:cxn>
                <a:cxn ang="0">
                  <a:pos x="19" y="87"/>
                </a:cxn>
                <a:cxn ang="0">
                  <a:pos x="30" y="117"/>
                </a:cxn>
              </a:cxnLst>
              <a:rect l="0" t="0" r="r" b="b"/>
              <a:pathLst>
                <a:path w="30" h="117">
                  <a:moveTo>
                    <a:pt x="0" y="0"/>
                  </a:moveTo>
                  <a:lnTo>
                    <a:pt x="6" y="16"/>
                  </a:lnTo>
                  <a:lnTo>
                    <a:pt x="14" y="54"/>
                  </a:lnTo>
                  <a:lnTo>
                    <a:pt x="19" y="87"/>
                  </a:lnTo>
                  <a:lnTo>
                    <a:pt x="30" y="117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3840" y="3038"/>
              <a:ext cx="38" cy="92"/>
            </a:xfrm>
            <a:custGeom>
              <a:avLst/>
              <a:gdLst/>
              <a:ahLst/>
              <a:cxnLst>
                <a:cxn ang="0">
                  <a:pos x="38" y="92"/>
                </a:cxn>
                <a:cxn ang="0">
                  <a:pos x="21" y="63"/>
                </a:cxn>
                <a:cxn ang="0">
                  <a:pos x="11" y="42"/>
                </a:cxn>
                <a:cxn ang="0">
                  <a:pos x="0" y="20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38" h="92">
                  <a:moveTo>
                    <a:pt x="38" y="92"/>
                  </a:moveTo>
                  <a:lnTo>
                    <a:pt x="21" y="63"/>
                  </a:lnTo>
                  <a:lnTo>
                    <a:pt x="11" y="42"/>
                  </a:lnTo>
                  <a:lnTo>
                    <a:pt x="0" y="20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744" y="2976"/>
              <a:ext cx="71" cy="1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22"/>
                </a:cxn>
                <a:cxn ang="0">
                  <a:pos x="28" y="60"/>
                </a:cxn>
                <a:cxn ang="0">
                  <a:pos x="44" y="94"/>
                </a:cxn>
                <a:cxn ang="0">
                  <a:pos x="60" y="123"/>
                </a:cxn>
                <a:cxn ang="0">
                  <a:pos x="71" y="143"/>
                </a:cxn>
              </a:cxnLst>
              <a:rect l="0" t="0" r="r" b="b"/>
              <a:pathLst>
                <a:path w="71" h="143">
                  <a:moveTo>
                    <a:pt x="0" y="0"/>
                  </a:moveTo>
                  <a:lnTo>
                    <a:pt x="17" y="22"/>
                  </a:lnTo>
                  <a:lnTo>
                    <a:pt x="28" y="60"/>
                  </a:lnTo>
                  <a:lnTo>
                    <a:pt x="44" y="94"/>
                  </a:lnTo>
                  <a:lnTo>
                    <a:pt x="60" y="123"/>
                  </a:lnTo>
                  <a:lnTo>
                    <a:pt x="71" y="14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3840" y="3024"/>
              <a:ext cx="205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14"/>
                </a:cxn>
                <a:cxn ang="0">
                  <a:pos x="100" y="29"/>
                </a:cxn>
                <a:cxn ang="0">
                  <a:pos x="140" y="34"/>
                </a:cxn>
                <a:cxn ang="0">
                  <a:pos x="186" y="36"/>
                </a:cxn>
                <a:cxn ang="0">
                  <a:pos x="205" y="36"/>
                </a:cxn>
              </a:cxnLst>
              <a:rect l="0" t="0" r="r" b="b"/>
              <a:pathLst>
                <a:path w="205" h="36">
                  <a:moveTo>
                    <a:pt x="0" y="0"/>
                  </a:moveTo>
                  <a:lnTo>
                    <a:pt x="40" y="14"/>
                  </a:lnTo>
                  <a:lnTo>
                    <a:pt x="100" y="29"/>
                  </a:lnTo>
                  <a:lnTo>
                    <a:pt x="140" y="34"/>
                  </a:lnTo>
                  <a:lnTo>
                    <a:pt x="186" y="36"/>
                  </a:lnTo>
                  <a:lnTo>
                    <a:pt x="205" y="36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3744" y="2976"/>
              <a:ext cx="198" cy="53"/>
            </a:xfrm>
            <a:custGeom>
              <a:avLst/>
              <a:gdLst/>
              <a:ahLst/>
              <a:cxnLst>
                <a:cxn ang="0">
                  <a:pos x="198" y="53"/>
                </a:cxn>
                <a:cxn ang="0">
                  <a:pos x="141" y="44"/>
                </a:cxn>
                <a:cxn ang="0">
                  <a:pos x="92" y="31"/>
                </a:cxn>
                <a:cxn ang="0">
                  <a:pos x="35" y="11"/>
                </a:cxn>
                <a:cxn ang="0">
                  <a:pos x="0" y="0"/>
                </a:cxn>
              </a:cxnLst>
              <a:rect l="0" t="0" r="r" b="b"/>
              <a:pathLst>
                <a:path w="198" h="53">
                  <a:moveTo>
                    <a:pt x="198" y="53"/>
                  </a:moveTo>
                  <a:lnTo>
                    <a:pt x="141" y="44"/>
                  </a:lnTo>
                  <a:lnTo>
                    <a:pt x="92" y="31"/>
                  </a:lnTo>
                  <a:lnTo>
                    <a:pt x="35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3840" y="2976"/>
              <a:ext cx="27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14" y="7"/>
                </a:cxn>
                <a:cxn ang="0">
                  <a:pos x="27" y="0"/>
                </a:cxn>
              </a:cxnLst>
              <a:rect l="0" t="0" r="r" b="b"/>
              <a:pathLst>
                <a:path w="27" h="9">
                  <a:moveTo>
                    <a:pt x="0" y="9"/>
                  </a:moveTo>
                  <a:lnTo>
                    <a:pt x="14" y="7"/>
                  </a:lnTo>
                  <a:lnTo>
                    <a:pt x="27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3675" y="2880"/>
              <a:ext cx="47" cy="378"/>
            </a:xfrm>
            <a:custGeom>
              <a:avLst/>
              <a:gdLst/>
              <a:ahLst/>
              <a:cxnLst>
                <a:cxn ang="0">
                  <a:pos x="87" y="378"/>
                </a:cxn>
                <a:cxn ang="0">
                  <a:pos x="70" y="304"/>
                </a:cxn>
                <a:cxn ang="0">
                  <a:pos x="57" y="237"/>
                </a:cxn>
                <a:cxn ang="0">
                  <a:pos x="35" y="172"/>
                </a:cxn>
                <a:cxn ang="0">
                  <a:pos x="22" y="118"/>
                </a:cxn>
                <a:cxn ang="0">
                  <a:pos x="11" y="78"/>
                </a:cxn>
                <a:cxn ang="0">
                  <a:pos x="0" y="36"/>
                </a:cxn>
                <a:cxn ang="0">
                  <a:pos x="0" y="11"/>
                </a:cxn>
                <a:cxn ang="0">
                  <a:pos x="0" y="0"/>
                </a:cxn>
              </a:cxnLst>
              <a:rect l="0" t="0" r="r" b="b"/>
              <a:pathLst>
                <a:path w="87" h="378">
                  <a:moveTo>
                    <a:pt x="87" y="378"/>
                  </a:moveTo>
                  <a:lnTo>
                    <a:pt x="70" y="304"/>
                  </a:lnTo>
                  <a:lnTo>
                    <a:pt x="57" y="237"/>
                  </a:lnTo>
                  <a:lnTo>
                    <a:pt x="35" y="172"/>
                  </a:lnTo>
                  <a:lnTo>
                    <a:pt x="22" y="118"/>
                  </a:lnTo>
                  <a:lnTo>
                    <a:pt x="11" y="78"/>
                  </a:lnTo>
                  <a:lnTo>
                    <a:pt x="0" y="36"/>
                  </a:ln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3675" y="2976"/>
              <a:ext cx="119" cy="163"/>
            </a:xfrm>
            <a:custGeom>
              <a:avLst/>
              <a:gdLst/>
              <a:ahLst/>
              <a:cxnLst>
                <a:cxn ang="0">
                  <a:pos x="119" y="163"/>
                </a:cxn>
                <a:cxn ang="0">
                  <a:pos x="89" y="127"/>
                </a:cxn>
                <a:cxn ang="0">
                  <a:pos x="54" y="85"/>
                </a:cxn>
                <a:cxn ang="0">
                  <a:pos x="27" y="40"/>
                </a:cxn>
                <a:cxn ang="0">
                  <a:pos x="5" y="9"/>
                </a:cxn>
                <a:cxn ang="0">
                  <a:pos x="0" y="0"/>
                </a:cxn>
              </a:cxnLst>
              <a:rect l="0" t="0" r="r" b="b"/>
              <a:pathLst>
                <a:path w="119" h="163">
                  <a:moveTo>
                    <a:pt x="119" y="163"/>
                  </a:moveTo>
                  <a:lnTo>
                    <a:pt x="89" y="127"/>
                  </a:lnTo>
                  <a:lnTo>
                    <a:pt x="54" y="85"/>
                  </a:lnTo>
                  <a:lnTo>
                    <a:pt x="27" y="40"/>
                  </a:lnTo>
                  <a:lnTo>
                    <a:pt x="5" y="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3648" y="2976"/>
              <a:ext cx="21" cy="83"/>
            </a:xfrm>
            <a:custGeom>
              <a:avLst/>
              <a:gdLst/>
              <a:ahLst/>
              <a:cxnLst>
                <a:cxn ang="0">
                  <a:pos x="0" y="83"/>
                </a:cxn>
                <a:cxn ang="0">
                  <a:pos x="5" y="56"/>
                </a:cxn>
                <a:cxn ang="0">
                  <a:pos x="13" y="32"/>
                </a:cxn>
                <a:cxn ang="0">
                  <a:pos x="21" y="14"/>
                </a:cxn>
                <a:cxn ang="0">
                  <a:pos x="21" y="5"/>
                </a:cxn>
                <a:cxn ang="0">
                  <a:pos x="21" y="0"/>
                </a:cxn>
              </a:cxnLst>
              <a:rect l="0" t="0" r="r" b="b"/>
              <a:pathLst>
                <a:path w="21" h="83">
                  <a:moveTo>
                    <a:pt x="0" y="83"/>
                  </a:moveTo>
                  <a:lnTo>
                    <a:pt x="5" y="56"/>
                  </a:lnTo>
                  <a:lnTo>
                    <a:pt x="13" y="32"/>
                  </a:lnTo>
                  <a:lnTo>
                    <a:pt x="21" y="14"/>
                  </a:lnTo>
                  <a:lnTo>
                    <a:pt x="21" y="5"/>
                  </a:lnTo>
                  <a:lnTo>
                    <a:pt x="21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3696" y="3120"/>
              <a:ext cx="71" cy="106"/>
            </a:xfrm>
            <a:custGeom>
              <a:avLst/>
              <a:gdLst/>
              <a:ahLst/>
              <a:cxnLst>
                <a:cxn ang="0">
                  <a:pos x="71" y="106"/>
                </a:cxn>
                <a:cxn ang="0">
                  <a:pos x="49" y="81"/>
                </a:cxn>
                <a:cxn ang="0">
                  <a:pos x="27" y="41"/>
                </a:cxn>
                <a:cxn ang="0">
                  <a:pos x="16" y="20"/>
                </a:cxn>
                <a:cxn ang="0">
                  <a:pos x="8" y="12"/>
                </a:cxn>
                <a:cxn ang="0">
                  <a:pos x="0" y="0"/>
                </a:cxn>
              </a:cxnLst>
              <a:rect l="0" t="0" r="r" b="b"/>
              <a:pathLst>
                <a:path w="71" h="106">
                  <a:moveTo>
                    <a:pt x="71" y="106"/>
                  </a:moveTo>
                  <a:lnTo>
                    <a:pt x="49" y="81"/>
                  </a:lnTo>
                  <a:lnTo>
                    <a:pt x="27" y="41"/>
                  </a:lnTo>
                  <a:lnTo>
                    <a:pt x="16" y="20"/>
                  </a:lnTo>
                  <a:lnTo>
                    <a:pt x="8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3648" y="3072"/>
              <a:ext cx="30" cy="83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5" y="11"/>
                </a:cxn>
                <a:cxn ang="0">
                  <a:pos x="8" y="33"/>
                </a:cxn>
                <a:cxn ang="0">
                  <a:pos x="0" y="54"/>
                </a:cxn>
                <a:cxn ang="0">
                  <a:pos x="0" y="74"/>
                </a:cxn>
                <a:cxn ang="0">
                  <a:pos x="0" y="83"/>
                </a:cxn>
              </a:cxnLst>
              <a:rect l="0" t="0" r="r" b="b"/>
              <a:pathLst>
                <a:path w="30" h="83">
                  <a:moveTo>
                    <a:pt x="30" y="0"/>
                  </a:moveTo>
                  <a:lnTo>
                    <a:pt x="25" y="11"/>
                  </a:lnTo>
                  <a:lnTo>
                    <a:pt x="8" y="33"/>
                  </a:lnTo>
                  <a:lnTo>
                    <a:pt x="0" y="54"/>
                  </a:lnTo>
                  <a:lnTo>
                    <a:pt x="0" y="74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3600" y="2894"/>
              <a:ext cx="79" cy="253"/>
            </a:xfrm>
            <a:custGeom>
              <a:avLst/>
              <a:gdLst/>
              <a:ahLst/>
              <a:cxnLst>
                <a:cxn ang="0">
                  <a:pos x="14" y="253"/>
                </a:cxn>
                <a:cxn ang="0">
                  <a:pos x="3" y="199"/>
                </a:cxn>
                <a:cxn ang="0">
                  <a:pos x="0" y="177"/>
                </a:cxn>
                <a:cxn ang="0">
                  <a:pos x="0" y="148"/>
                </a:cxn>
                <a:cxn ang="0">
                  <a:pos x="3" y="121"/>
                </a:cxn>
                <a:cxn ang="0">
                  <a:pos x="11" y="98"/>
                </a:cxn>
                <a:cxn ang="0">
                  <a:pos x="22" y="83"/>
                </a:cxn>
                <a:cxn ang="0">
                  <a:pos x="38" y="67"/>
                </a:cxn>
                <a:cxn ang="0">
                  <a:pos x="54" y="47"/>
                </a:cxn>
                <a:cxn ang="0">
                  <a:pos x="70" y="18"/>
                </a:cxn>
                <a:cxn ang="0">
                  <a:pos x="79" y="0"/>
                </a:cxn>
              </a:cxnLst>
              <a:rect l="0" t="0" r="r" b="b"/>
              <a:pathLst>
                <a:path w="79" h="253">
                  <a:moveTo>
                    <a:pt x="14" y="253"/>
                  </a:moveTo>
                  <a:lnTo>
                    <a:pt x="3" y="199"/>
                  </a:lnTo>
                  <a:lnTo>
                    <a:pt x="0" y="177"/>
                  </a:lnTo>
                  <a:lnTo>
                    <a:pt x="0" y="148"/>
                  </a:lnTo>
                  <a:lnTo>
                    <a:pt x="3" y="121"/>
                  </a:lnTo>
                  <a:lnTo>
                    <a:pt x="11" y="98"/>
                  </a:lnTo>
                  <a:lnTo>
                    <a:pt x="22" y="83"/>
                  </a:lnTo>
                  <a:lnTo>
                    <a:pt x="38" y="67"/>
                  </a:lnTo>
                  <a:lnTo>
                    <a:pt x="54" y="47"/>
                  </a:lnTo>
                  <a:lnTo>
                    <a:pt x="70" y="18"/>
                  </a:lnTo>
                  <a:lnTo>
                    <a:pt x="79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600" y="2976"/>
              <a:ext cx="46" cy="23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24" y="14"/>
                </a:cxn>
                <a:cxn ang="0">
                  <a:pos x="40" y="5"/>
                </a:cxn>
                <a:cxn ang="0">
                  <a:pos x="46" y="0"/>
                </a:cxn>
              </a:cxnLst>
              <a:rect l="0" t="0" r="r" b="b"/>
              <a:pathLst>
                <a:path w="46" h="23">
                  <a:moveTo>
                    <a:pt x="0" y="23"/>
                  </a:moveTo>
                  <a:lnTo>
                    <a:pt x="24" y="14"/>
                  </a:lnTo>
                  <a:lnTo>
                    <a:pt x="40" y="5"/>
                  </a:lnTo>
                  <a:lnTo>
                    <a:pt x="46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29"/>
            <p:cNvSpPr>
              <a:spLocks/>
            </p:cNvSpPr>
            <p:nvPr/>
          </p:nvSpPr>
          <p:spPr bwMode="auto">
            <a:xfrm>
              <a:off x="3696" y="2784"/>
              <a:ext cx="248" cy="99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10" y="92"/>
                </a:cxn>
                <a:cxn ang="0">
                  <a:pos x="27" y="79"/>
                </a:cxn>
                <a:cxn ang="0">
                  <a:pos x="54" y="65"/>
                </a:cxn>
                <a:cxn ang="0">
                  <a:pos x="78" y="52"/>
                </a:cxn>
                <a:cxn ang="0">
                  <a:pos x="127" y="32"/>
                </a:cxn>
                <a:cxn ang="0">
                  <a:pos x="156" y="23"/>
                </a:cxn>
                <a:cxn ang="0">
                  <a:pos x="194" y="14"/>
                </a:cxn>
                <a:cxn ang="0">
                  <a:pos x="224" y="9"/>
                </a:cxn>
                <a:cxn ang="0">
                  <a:pos x="240" y="5"/>
                </a:cxn>
                <a:cxn ang="0">
                  <a:pos x="248" y="0"/>
                </a:cxn>
              </a:cxnLst>
              <a:rect l="0" t="0" r="r" b="b"/>
              <a:pathLst>
                <a:path w="248" h="99">
                  <a:moveTo>
                    <a:pt x="0" y="99"/>
                  </a:moveTo>
                  <a:lnTo>
                    <a:pt x="10" y="92"/>
                  </a:lnTo>
                  <a:lnTo>
                    <a:pt x="27" y="79"/>
                  </a:lnTo>
                  <a:lnTo>
                    <a:pt x="54" y="65"/>
                  </a:lnTo>
                  <a:lnTo>
                    <a:pt x="78" y="52"/>
                  </a:lnTo>
                  <a:lnTo>
                    <a:pt x="127" y="32"/>
                  </a:lnTo>
                  <a:lnTo>
                    <a:pt x="156" y="23"/>
                  </a:lnTo>
                  <a:lnTo>
                    <a:pt x="194" y="14"/>
                  </a:lnTo>
                  <a:lnTo>
                    <a:pt x="224" y="9"/>
                  </a:lnTo>
                  <a:lnTo>
                    <a:pt x="240" y="5"/>
                  </a:lnTo>
                  <a:lnTo>
                    <a:pt x="248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3744" y="2784"/>
              <a:ext cx="62" cy="77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46" y="5"/>
                </a:cxn>
                <a:cxn ang="0">
                  <a:pos x="35" y="14"/>
                </a:cxn>
                <a:cxn ang="0">
                  <a:pos x="22" y="32"/>
                </a:cxn>
                <a:cxn ang="0">
                  <a:pos x="11" y="52"/>
                </a:cxn>
                <a:cxn ang="0">
                  <a:pos x="6" y="63"/>
                </a:cxn>
                <a:cxn ang="0">
                  <a:pos x="0" y="77"/>
                </a:cxn>
              </a:cxnLst>
              <a:rect l="0" t="0" r="r" b="b"/>
              <a:pathLst>
                <a:path w="62" h="77">
                  <a:moveTo>
                    <a:pt x="62" y="0"/>
                  </a:moveTo>
                  <a:lnTo>
                    <a:pt x="46" y="5"/>
                  </a:lnTo>
                  <a:lnTo>
                    <a:pt x="35" y="14"/>
                  </a:lnTo>
                  <a:lnTo>
                    <a:pt x="22" y="32"/>
                  </a:lnTo>
                  <a:lnTo>
                    <a:pt x="11" y="52"/>
                  </a:lnTo>
                  <a:lnTo>
                    <a:pt x="6" y="63"/>
                  </a:lnTo>
                  <a:lnTo>
                    <a:pt x="0" y="77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3676" y="2897"/>
              <a:ext cx="44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2"/>
                </a:cxn>
                <a:cxn ang="0">
                  <a:pos x="90" y="2"/>
                </a:cxn>
                <a:cxn ang="0">
                  <a:pos x="146" y="7"/>
                </a:cxn>
                <a:cxn ang="0">
                  <a:pos x="184" y="16"/>
                </a:cxn>
                <a:cxn ang="0">
                  <a:pos x="206" y="20"/>
                </a:cxn>
                <a:cxn ang="0">
                  <a:pos x="252" y="25"/>
                </a:cxn>
                <a:cxn ang="0">
                  <a:pos x="306" y="32"/>
                </a:cxn>
                <a:cxn ang="0">
                  <a:pos x="335" y="38"/>
                </a:cxn>
                <a:cxn ang="0">
                  <a:pos x="357" y="38"/>
                </a:cxn>
                <a:cxn ang="0">
                  <a:pos x="400" y="34"/>
                </a:cxn>
                <a:cxn ang="0">
                  <a:pos x="427" y="34"/>
                </a:cxn>
                <a:cxn ang="0">
                  <a:pos x="446" y="29"/>
                </a:cxn>
              </a:cxnLst>
              <a:rect l="0" t="0" r="r" b="b"/>
              <a:pathLst>
                <a:path w="446" h="38">
                  <a:moveTo>
                    <a:pt x="0" y="0"/>
                  </a:moveTo>
                  <a:lnTo>
                    <a:pt x="22" y="2"/>
                  </a:lnTo>
                  <a:lnTo>
                    <a:pt x="90" y="2"/>
                  </a:lnTo>
                  <a:lnTo>
                    <a:pt x="146" y="7"/>
                  </a:lnTo>
                  <a:lnTo>
                    <a:pt x="184" y="16"/>
                  </a:lnTo>
                  <a:lnTo>
                    <a:pt x="206" y="20"/>
                  </a:lnTo>
                  <a:lnTo>
                    <a:pt x="252" y="25"/>
                  </a:lnTo>
                  <a:lnTo>
                    <a:pt x="306" y="32"/>
                  </a:lnTo>
                  <a:lnTo>
                    <a:pt x="335" y="38"/>
                  </a:lnTo>
                  <a:lnTo>
                    <a:pt x="357" y="38"/>
                  </a:lnTo>
                  <a:lnTo>
                    <a:pt x="400" y="34"/>
                  </a:lnTo>
                  <a:lnTo>
                    <a:pt x="427" y="34"/>
                  </a:lnTo>
                  <a:lnTo>
                    <a:pt x="446" y="29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3888" y="2928"/>
              <a:ext cx="70" cy="36"/>
            </a:xfrm>
            <a:custGeom>
              <a:avLst/>
              <a:gdLst/>
              <a:ahLst/>
              <a:cxnLst>
                <a:cxn ang="0">
                  <a:pos x="70" y="36"/>
                </a:cxn>
                <a:cxn ang="0">
                  <a:pos x="45" y="18"/>
                </a:cxn>
                <a:cxn ang="0">
                  <a:pos x="21" y="9"/>
                </a:cxn>
                <a:cxn ang="0">
                  <a:pos x="0" y="0"/>
                </a:cxn>
              </a:cxnLst>
              <a:rect l="0" t="0" r="r" b="b"/>
              <a:pathLst>
                <a:path w="70" h="36">
                  <a:moveTo>
                    <a:pt x="70" y="36"/>
                  </a:moveTo>
                  <a:lnTo>
                    <a:pt x="45" y="18"/>
                  </a:lnTo>
                  <a:lnTo>
                    <a:pt x="21" y="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3950" y="2832"/>
              <a:ext cx="111" cy="81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98" y="14"/>
                </a:cxn>
                <a:cxn ang="0">
                  <a:pos x="60" y="32"/>
                </a:cxn>
                <a:cxn ang="0">
                  <a:pos x="30" y="50"/>
                </a:cxn>
                <a:cxn ang="0">
                  <a:pos x="14" y="65"/>
                </a:cxn>
                <a:cxn ang="0">
                  <a:pos x="8" y="72"/>
                </a:cxn>
                <a:cxn ang="0">
                  <a:pos x="0" y="81"/>
                </a:cxn>
              </a:cxnLst>
              <a:rect l="0" t="0" r="r" b="b"/>
              <a:pathLst>
                <a:path w="111" h="81">
                  <a:moveTo>
                    <a:pt x="111" y="0"/>
                  </a:moveTo>
                  <a:lnTo>
                    <a:pt x="98" y="14"/>
                  </a:lnTo>
                  <a:lnTo>
                    <a:pt x="60" y="32"/>
                  </a:lnTo>
                  <a:lnTo>
                    <a:pt x="30" y="50"/>
                  </a:lnTo>
                  <a:lnTo>
                    <a:pt x="14" y="65"/>
                  </a:lnTo>
                  <a:lnTo>
                    <a:pt x="8" y="72"/>
                  </a:lnTo>
                  <a:lnTo>
                    <a:pt x="0" y="81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3779" y="2914"/>
              <a:ext cx="109" cy="62"/>
            </a:xfrm>
            <a:custGeom>
              <a:avLst/>
              <a:gdLst/>
              <a:ahLst/>
              <a:cxnLst>
                <a:cxn ang="0">
                  <a:pos x="76" y="69"/>
                </a:cxn>
                <a:cxn ang="0">
                  <a:pos x="59" y="47"/>
                </a:cxn>
                <a:cxn ang="0">
                  <a:pos x="40" y="27"/>
                </a:cxn>
                <a:cxn ang="0">
                  <a:pos x="24" y="15"/>
                </a:cxn>
                <a:cxn ang="0">
                  <a:pos x="11" y="4"/>
                </a:cxn>
                <a:cxn ang="0">
                  <a:pos x="0" y="0"/>
                </a:cxn>
              </a:cxnLst>
              <a:rect l="0" t="0" r="r" b="b"/>
              <a:pathLst>
                <a:path w="76" h="69">
                  <a:moveTo>
                    <a:pt x="76" y="69"/>
                  </a:moveTo>
                  <a:lnTo>
                    <a:pt x="59" y="47"/>
                  </a:lnTo>
                  <a:lnTo>
                    <a:pt x="40" y="27"/>
                  </a:lnTo>
                  <a:lnTo>
                    <a:pt x="24" y="15"/>
                  </a:lnTo>
                  <a:lnTo>
                    <a:pt x="11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1060" name="Picture 36" descr="ED00184_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52400" y="6172200"/>
            <a:ext cx="1219200" cy="5334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285875"/>
            <a:ext cx="7500938" cy="329565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 eaLnBrk="1" hangingPunct="1"/>
            <a:r>
              <a:rPr lang="uk-UA" sz="3600" b="1" smtClean="0"/>
              <a:t/>
            </a:r>
            <a:br>
              <a:rPr lang="uk-UA" sz="3600" b="1" smtClean="0"/>
            </a:br>
            <a:r>
              <a:rPr lang="uk-UA" sz="3600" smtClean="0"/>
              <a:t> </a:t>
            </a:r>
            <a:r>
              <a:rPr lang="uk-UA" sz="3600" b="1" smtClean="0"/>
              <a:t>Ділення раціональних чисел</a:t>
            </a:r>
            <a:r>
              <a:rPr lang="uk-UA" sz="3600" smtClean="0"/>
              <a:t>.</a:t>
            </a:r>
            <a:r>
              <a:rPr lang="ru-RU" sz="3600" smtClean="0"/>
              <a:t/>
            </a:r>
            <a:br>
              <a:rPr lang="ru-RU" sz="3600" smtClean="0"/>
            </a:br>
            <a:endParaRPr lang="ru-RU" sz="36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 flipV="1">
            <a:off x="857250" y="3716338"/>
            <a:ext cx="7500938" cy="73025"/>
          </a:xfrm>
          <a:solidFill>
            <a:srgbClr val="FAE8DE"/>
          </a:solidFill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uk-UA" sz="900" b="1" smtClean="0"/>
              <a:t> </a:t>
            </a:r>
            <a:r>
              <a:rPr lang="uk-UA" sz="800" b="1" smtClean="0"/>
              <a:t> </a:t>
            </a:r>
            <a:endParaRPr lang="uk-UA" sz="800" i="1" smtClean="0"/>
          </a:p>
          <a:p>
            <a:pPr algn="l" eaLnBrk="1" hangingPunct="1">
              <a:lnSpc>
                <a:spcPct val="80000"/>
              </a:lnSpc>
            </a:pPr>
            <a:endParaRPr lang="uk-UA" sz="800" i="1" smtClean="0"/>
          </a:p>
          <a:p>
            <a:pPr algn="l" eaLnBrk="1" hangingPunct="1">
              <a:lnSpc>
                <a:spcPct val="80000"/>
              </a:lnSpc>
            </a:pPr>
            <a:r>
              <a:rPr lang="uk-UA" sz="800" b="1" smtClean="0"/>
              <a:t>   </a:t>
            </a:r>
            <a:endParaRPr lang="ru-RU" sz="700" smtClean="0"/>
          </a:p>
          <a:p>
            <a:pPr eaLnBrk="1" hangingPunct="1">
              <a:lnSpc>
                <a:spcPct val="80000"/>
              </a:lnSpc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1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mtClean="0"/>
              <a:t>Знайдіть частку: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23572" name="Содержимое 2"/>
          <p:cNvSpPr>
            <a:spLocks noGrp="1"/>
          </p:cNvSpPr>
          <p:nvPr>
            <p:ph idx="1"/>
          </p:nvPr>
        </p:nvSpPr>
        <p:spPr bwMode="auto">
          <a:xfrm>
            <a:off x="1071563" y="1600200"/>
            <a:ext cx="7615237" cy="47577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mtClean="0"/>
              <a:t>а)</a:t>
            </a:r>
          </a:p>
          <a:p>
            <a:pPr eaLnBrk="1" hangingPunct="1"/>
            <a:endParaRPr lang="uk-UA" smtClean="0"/>
          </a:p>
          <a:p>
            <a:pPr eaLnBrk="1" hangingPunct="1"/>
            <a:endParaRPr lang="uk-UA" smtClean="0"/>
          </a:p>
          <a:p>
            <a:pPr eaLnBrk="1" hangingPunct="1"/>
            <a:r>
              <a:rPr lang="uk-UA" smtClean="0"/>
              <a:t>б)</a:t>
            </a:r>
          </a:p>
          <a:p>
            <a:pPr eaLnBrk="1" hangingPunct="1"/>
            <a:endParaRPr lang="uk-UA" smtClean="0"/>
          </a:p>
          <a:p>
            <a:pPr eaLnBrk="1" hangingPunct="1"/>
            <a:endParaRPr lang="uk-UA" smtClean="0"/>
          </a:p>
          <a:p>
            <a:pPr eaLnBrk="1" hangingPunct="1"/>
            <a:r>
              <a:rPr lang="uk-UA" smtClean="0"/>
              <a:t>с)</a:t>
            </a:r>
            <a:endParaRPr lang="ru-RU" smtClean="0"/>
          </a:p>
        </p:txBody>
      </p:sp>
      <p:sp>
        <p:nvSpPr>
          <p:cNvPr id="2357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7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7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7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3563" name="Object 11"/>
          <p:cNvGraphicFramePr>
            <a:graphicFrameLocks noChangeAspect="1"/>
          </p:cNvGraphicFramePr>
          <p:nvPr/>
        </p:nvGraphicFramePr>
        <p:xfrm>
          <a:off x="1714500" y="1643063"/>
          <a:ext cx="1733550" cy="1057275"/>
        </p:xfrm>
        <a:graphic>
          <a:graphicData uri="http://schemas.openxmlformats.org/presentationml/2006/ole">
            <p:oleObj spid="_x0000_s23563" name="Формула" r:id="rId4" imgW="698400" imgH="431640" progId="Equation.3">
              <p:embed/>
            </p:oleObj>
          </a:graphicData>
        </a:graphic>
      </p:graphicFrame>
      <p:graphicFrame>
        <p:nvGraphicFramePr>
          <p:cNvPr id="23565" name="Object 13"/>
          <p:cNvGraphicFramePr>
            <a:graphicFrameLocks noChangeAspect="1"/>
          </p:cNvGraphicFramePr>
          <p:nvPr/>
        </p:nvGraphicFramePr>
        <p:xfrm>
          <a:off x="1928813" y="3214688"/>
          <a:ext cx="1701800" cy="1057275"/>
        </p:xfrm>
        <a:graphic>
          <a:graphicData uri="http://schemas.openxmlformats.org/presentationml/2006/ole">
            <p:oleObj spid="_x0000_s23565" name="Формула" r:id="rId5" imgW="685800" imgH="431640" progId="Equation.3">
              <p:embed/>
            </p:oleObj>
          </a:graphicData>
        </a:graphic>
      </p:graphicFrame>
      <p:graphicFrame>
        <p:nvGraphicFramePr>
          <p:cNvPr id="23566" name="Object 14"/>
          <p:cNvGraphicFramePr>
            <a:graphicFrameLocks noChangeAspect="1"/>
          </p:cNvGraphicFramePr>
          <p:nvPr/>
        </p:nvGraphicFramePr>
        <p:xfrm>
          <a:off x="2071688" y="5000625"/>
          <a:ext cx="1544637" cy="1055688"/>
        </p:xfrm>
        <a:graphic>
          <a:graphicData uri="http://schemas.openxmlformats.org/presentationml/2006/ole">
            <p:oleObj spid="_x0000_s23566" name="Формула" r:id="rId6" imgW="622080" imgH="431640" progId="Equation.3">
              <p:embed/>
            </p:oleObj>
          </a:graphicData>
        </a:graphic>
      </p:graphicFrame>
      <p:graphicFrame>
        <p:nvGraphicFramePr>
          <p:cNvPr id="23567" name="Object 15"/>
          <p:cNvGraphicFramePr>
            <a:graphicFrameLocks noChangeAspect="1"/>
          </p:cNvGraphicFramePr>
          <p:nvPr/>
        </p:nvGraphicFramePr>
        <p:xfrm>
          <a:off x="5000625" y="4929188"/>
          <a:ext cx="1449388" cy="1057275"/>
        </p:xfrm>
        <a:graphic>
          <a:graphicData uri="http://schemas.openxmlformats.org/presentationml/2006/ole">
            <p:oleObj spid="_x0000_s23567" name="Формула" r:id="rId7" imgW="583920" imgH="431640" progId="Equation.3">
              <p:embed/>
            </p:oleObj>
          </a:graphicData>
        </a:graphic>
      </p:graphicFrame>
      <p:graphicFrame>
        <p:nvGraphicFramePr>
          <p:cNvPr id="23568" name="Object 16"/>
          <p:cNvGraphicFramePr>
            <a:graphicFrameLocks noChangeAspect="1"/>
          </p:cNvGraphicFramePr>
          <p:nvPr/>
        </p:nvGraphicFramePr>
        <p:xfrm>
          <a:off x="4857750" y="1643063"/>
          <a:ext cx="1008063" cy="963612"/>
        </p:xfrm>
        <a:graphic>
          <a:graphicData uri="http://schemas.openxmlformats.org/presentationml/2006/ole">
            <p:oleObj spid="_x0000_s23568" name="Формула" r:id="rId8" imgW="406080" imgH="393480" progId="Equation.3">
              <p:embed/>
            </p:oleObj>
          </a:graphicData>
        </a:graphic>
      </p:graphicFrame>
      <p:graphicFrame>
        <p:nvGraphicFramePr>
          <p:cNvPr id="23569" name="Object 17"/>
          <p:cNvGraphicFramePr>
            <a:graphicFrameLocks noChangeAspect="1"/>
          </p:cNvGraphicFramePr>
          <p:nvPr/>
        </p:nvGraphicFramePr>
        <p:xfrm>
          <a:off x="5929313" y="1643063"/>
          <a:ext cx="503237" cy="963612"/>
        </p:xfrm>
        <a:graphic>
          <a:graphicData uri="http://schemas.openxmlformats.org/presentationml/2006/ole">
            <p:oleObj spid="_x0000_s23569" name="Формула" r:id="rId9" imgW="203040" imgH="393480" progId="Equation.3">
              <p:embed/>
            </p:oleObj>
          </a:graphicData>
        </a:graphic>
      </p:graphicFrame>
      <p:graphicFrame>
        <p:nvGraphicFramePr>
          <p:cNvPr id="23570" name="Object 18"/>
          <p:cNvGraphicFramePr>
            <a:graphicFrameLocks noChangeAspect="1"/>
          </p:cNvGraphicFramePr>
          <p:nvPr/>
        </p:nvGraphicFramePr>
        <p:xfrm>
          <a:off x="4786313" y="3286125"/>
          <a:ext cx="1890712" cy="1057275"/>
        </p:xfrm>
        <a:graphic>
          <a:graphicData uri="http://schemas.openxmlformats.org/presentationml/2006/ole">
            <p:oleObj spid="_x0000_s23570" name="Формула" r:id="rId10" imgW="76176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600" b="1" smtClean="0">
                <a:solidFill>
                  <a:schemeClr val="tx1"/>
                </a:solidFill>
              </a:rPr>
              <a:t>Розв'яжіть рівняння:</a:t>
            </a:r>
            <a:r>
              <a:rPr lang="ru-RU" sz="3600" b="1" smtClean="0">
                <a:solidFill>
                  <a:schemeClr val="tx1"/>
                </a:solidFill>
              </a:rPr>
              <a:t/>
            </a:r>
            <a:br>
              <a:rPr lang="ru-RU" sz="3600" b="1" smtClean="0">
                <a:solidFill>
                  <a:schemeClr val="tx1"/>
                </a:solidFill>
              </a:rPr>
            </a:br>
            <a:endParaRPr lang="ru-RU" sz="3600" b="1" smtClean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1428750"/>
            <a:ext cx="8229600" cy="4697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mtClean="0"/>
              <a:t> </a:t>
            </a:r>
            <a:r>
              <a:rPr lang="uk-UA" sz="3600" smtClean="0"/>
              <a:t>а) -2</a:t>
            </a:r>
            <a:r>
              <a:rPr lang="uk-UA" sz="3600" i="1" smtClean="0"/>
              <a:t>х </a:t>
            </a:r>
            <a:r>
              <a:rPr lang="uk-UA" sz="3600" smtClean="0"/>
              <a:t>= 10;</a:t>
            </a:r>
            <a:endParaRPr lang="ru-RU" sz="3600" smtClean="0"/>
          </a:p>
          <a:p>
            <a:pPr eaLnBrk="1" hangingPunct="1"/>
            <a:r>
              <a:rPr lang="uk-UA" sz="3600" smtClean="0"/>
              <a:t> б) -</a:t>
            </a:r>
            <a:r>
              <a:rPr lang="ru-RU" sz="3600" smtClean="0"/>
              <a:t>3</a:t>
            </a:r>
            <a:r>
              <a:rPr lang="uk-UA" sz="3600" i="1" smtClean="0"/>
              <a:t>х </a:t>
            </a:r>
            <a:r>
              <a:rPr lang="uk-UA" sz="3600" smtClean="0"/>
              <a:t>= -9; </a:t>
            </a:r>
            <a:endParaRPr lang="ru-RU" sz="3600" smtClean="0"/>
          </a:p>
          <a:p>
            <a:pPr eaLnBrk="1" hangingPunct="1"/>
            <a:r>
              <a:rPr lang="uk-UA" sz="3600" smtClean="0"/>
              <a:t>в)  0,2</a:t>
            </a:r>
            <a:r>
              <a:rPr lang="uk-UA" sz="3600" i="1" smtClean="0"/>
              <a:t>х </a:t>
            </a:r>
            <a:r>
              <a:rPr lang="uk-UA" sz="3600" smtClean="0"/>
              <a:t>= -4;</a:t>
            </a:r>
            <a:endParaRPr lang="ru-RU" sz="3600" smtClean="0"/>
          </a:p>
          <a:p>
            <a:pPr eaLnBrk="1" hangingPunct="1"/>
            <a:r>
              <a:rPr lang="uk-UA" sz="3600" smtClean="0"/>
              <a:t> г) -1,2</a:t>
            </a:r>
            <a:r>
              <a:rPr lang="uk-UA" sz="3600" i="1" smtClean="0"/>
              <a:t>х </a:t>
            </a:r>
            <a:r>
              <a:rPr lang="uk-UA" sz="3600" smtClean="0"/>
              <a:t>= 3,6;</a:t>
            </a:r>
          </a:p>
          <a:p>
            <a:pPr eaLnBrk="1" hangingPunct="1"/>
            <a:r>
              <a:rPr lang="uk-UA" sz="3600" smtClean="0"/>
              <a:t>д) –1/4</a:t>
            </a:r>
            <a:r>
              <a:rPr lang="uk-UA" sz="3600" i="1" smtClean="0"/>
              <a:t>х</a:t>
            </a:r>
            <a:r>
              <a:rPr lang="uk-UA" sz="3600" smtClean="0"/>
              <a:t> = 1/2</a:t>
            </a:r>
            <a:r>
              <a:rPr lang="ru-RU" sz="3600" smtClean="0"/>
              <a:t>; </a:t>
            </a:r>
          </a:p>
          <a:p>
            <a:pPr eaLnBrk="1" hangingPunct="1"/>
            <a:r>
              <a:rPr lang="uk-UA" sz="3600" smtClean="0"/>
              <a:t>є) –</a:t>
            </a:r>
            <a:r>
              <a:rPr lang="ru-RU" sz="3600" smtClean="0"/>
              <a:t> 2/3 </a:t>
            </a:r>
            <a:r>
              <a:rPr lang="uk-UA" sz="3600" i="1" smtClean="0"/>
              <a:t>х</a:t>
            </a:r>
            <a:r>
              <a:rPr lang="uk-UA" sz="3600" smtClean="0"/>
              <a:t> = -1</a:t>
            </a:r>
            <a:r>
              <a:rPr lang="ru-RU" sz="3600" smtClean="0"/>
              <a:t> 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i="1" smtClean="0"/>
              <a:t>Додаткові вправи </a:t>
            </a:r>
            <a:endParaRPr lang="ru-RU" smtClean="0"/>
          </a:p>
        </p:txBody>
      </p:sp>
      <p:sp>
        <p:nvSpPr>
          <p:cNvPr id="31749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1214438"/>
            <a:ext cx="8686800" cy="56435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uk-UA" sz="2800" smtClean="0"/>
              <a:t>1. Спростіть вираз та обчисліть його значення:</a:t>
            </a:r>
            <a:endParaRPr lang="ru-RU" sz="2800" smtClean="0"/>
          </a:p>
          <a:p>
            <a:pPr eaLnBrk="1" hangingPunct="1"/>
            <a:r>
              <a:rPr lang="uk-UA" sz="2800" smtClean="0"/>
              <a:t>а) -5</a:t>
            </a:r>
            <a:r>
              <a:rPr lang="uk-UA" sz="2800" i="1" smtClean="0"/>
              <a:t>а </a:t>
            </a:r>
            <a:r>
              <a:rPr lang="uk-UA" sz="2800" smtClean="0"/>
              <a:t>- 8</a:t>
            </a:r>
            <a:r>
              <a:rPr lang="uk-UA" sz="2800" i="1" smtClean="0"/>
              <a:t>а </a:t>
            </a:r>
            <a:r>
              <a:rPr lang="uk-UA" sz="2800" smtClean="0"/>
              <a:t>+ 8</a:t>
            </a:r>
            <a:r>
              <a:rPr lang="en-US" sz="2800" i="1" smtClean="0"/>
              <a:t>a </a:t>
            </a:r>
            <a:r>
              <a:rPr lang="uk-UA" sz="2800" smtClean="0"/>
              <a:t>при </a:t>
            </a:r>
            <a:r>
              <a:rPr lang="uk-UA" sz="2800" i="1" smtClean="0"/>
              <a:t>а </a:t>
            </a:r>
            <a:r>
              <a:rPr lang="uk-UA" sz="2800" smtClean="0"/>
              <a:t>= -5;</a:t>
            </a:r>
            <a:r>
              <a:rPr lang="ru-RU" sz="2800" smtClean="0"/>
              <a:t> --1/5 </a:t>
            </a:r>
            <a:r>
              <a:rPr lang="uk-UA" sz="2800" smtClean="0"/>
              <a:t>;</a:t>
            </a:r>
            <a:r>
              <a:rPr lang="ru-RU" sz="2800" smtClean="0"/>
              <a:t> -</a:t>
            </a:r>
            <a:r>
              <a:rPr lang="uk-UA" sz="2800" smtClean="0"/>
              <a:t>2,6; 1.</a:t>
            </a:r>
            <a:endParaRPr lang="ru-RU" sz="2800" smtClean="0"/>
          </a:p>
          <a:p>
            <a:pPr eaLnBrk="1" hangingPunct="1"/>
            <a:r>
              <a:rPr lang="uk-UA" sz="2800" smtClean="0"/>
              <a:t>б) 7</a:t>
            </a:r>
            <a:r>
              <a:rPr lang="en-US" sz="2800" i="1" smtClean="0"/>
              <a:t>b </a:t>
            </a:r>
            <a:r>
              <a:rPr lang="uk-UA" sz="2800" smtClean="0"/>
              <a:t>– 15</a:t>
            </a:r>
            <a:r>
              <a:rPr lang="en-US" sz="2800" i="1" smtClean="0"/>
              <a:t>b </a:t>
            </a:r>
            <a:r>
              <a:rPr lang="uk-UA" sz="2800" smtClean="0"/>
              <a:t>+ 17</a:t>
            </a:r>
            <a:r>
              <a:rPr lang="en-US" sz="2800" i="1" smtClean="0"/>
              <a:t>b </a:t>
            </a:r>
            <a:r>
              <a:rPr lang="uk-UA" sz="2800" smtClean="0"/>
              <a:t>– 10</a:t>
            </a:r>
            <a:r>
              <a:rPr lang="en-US" sz="2800" i="1" smtClean="0"/>
              <a:t>b </a:t>
            </a:r>
            <a:r>
              <a:rPr lang="uk-UA" sz="2800" smtClean="0"/>
              <a:t>при </a:t>
            </a:r>
            <a:r>
              <a:rPr lang="en-US" sz="2800" i="1" smtClean="0"/>
              <a:t>b </a:t>
            </a:r>
            <a:r>
              <a:rPr lang="uk-UA" sz="2800" smtClean="0"/>
              <a:t>= -1; 2/3 </a:t>
            </a:r>
            <a:r>
              <a:rPr lang="ru-RU" sz="2800" smtClean="0"/>
              <a:t>; </a:t>
            </a:r>
          </a:p>
          <a:p>
            <a:pPr eaLnBrk="1" hangingPunct="1">
              <a:buFontTx/>
              <a:buNone/>
            </a:pPr>
            <a:r>
              <a:rPr lang="ru-RU" sz="2800" smtClean="0"/>
              <a:t>   </a:t>
            </a:r>
            <a:r>
              <a:rPr lang="uk-UA" sz="2800" smtClean="0"/>
              <a:t>-15,5; 0.</a:t>
            </a:r>
            <a:endParaRPr lang="ru-RU" sz="2800" smtClean="0"/>
          </a:p>
          <a:p>
            <a:pPr eaLnBrk="1" hangingPunct="1">
              <a:buFontTx/>
              <a:buNone/>
            </a:pPr>
            <a:r>
              <a:rPr lang="uk-UA" sz="2800" smtClean="0"/>
              <a:t>2. Знайдіть значення виразу </a:t>
            </a:r>
            <a:r>
              <a:rPr lang="en-US" sz="2800" i="1" smtClean="0"/>
              <a:t>a</a:t>
            </a:r>
            <a:r>
              <a:rPr lang="uk-UA" sz="2800" i="1" smtClean="0"/>
              <a:t>*</a:t>
            </a:r>
            <a:r>
              <a:rPr lang="en-US" sz="2800" i="1" smtClean="0"/>
              <a:t>b</a:t>
            </a:r>
            <a:r>
              <a:rPr lang="uk-UA" sz="2800" i="1" smtClean="0"/>
              <a:t>*</a:t>
            </a:r>
            <a:r>
              <a:rPr lang="en-US" sz="2800" i="1" smtClean="0"/>
              <a:t>c</a:t>
            </a:r>
            <a:r>
              <a:rPr lang="en-US" sz="2800" smtClean="0"/>
              <a:t> </a:t>
            </a:r>
            <a:r>
              <a:rPr lang="uk-UA" sz="2800" smtClean="0"/>
              <a:t>найбільш зручним способом при даних</a:t>
            </a:r>
            <a:br>
              <a:rPr lang="uk-UA" sz="2800" smtClean="0"/>
            </a:br>
            <a:r>
              <a:rPr lang="uk-UA" sz="2800" smtClean="0"/>
              <a:t>значеннях букв:</a:t>
            </a:r>
            <a:endParaRPr lang="ru-RU" sz="28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14688" y="4643438"/>
          <a:ext cx="3857625" cy="1854200"/>
        </p:xfrm>
        <a:graphic>
          <a:graphicData uri="http://schemas.openxmlformats.org/drawingml/2006/table">
            <a:tbl>
              <a:tblPr/>
              <a:tblGrid>
                <a:gridCol w="1285875"/>
                <a:gridCol w="1285875"/>
                <a:gridCol w="1285875"/>
              </a:tblGrid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19,19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0,801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6215063" y="5572125"/>
          <a:ext cx="230187" cy="419100"/>
        </p:xfrm>
        <a:graphic>
          <a:graphicData uri="http://schemas.openxmlformats.org/presentationml/2006/ole">
            <p:oleObj spid="_x0000_s31747" name="Формула" r:id="rId3" imgW="215640" imgH="393480" progId="Equation.3">
              <p:embed/>
            </p:oleObj>
          </a:graphicData>
        </a:graphic>
      </p:graphicFrame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5286375" y="5643563"/>
          <a:ext cx="161925" cy="419100"/>
        </p:xfrm>
        <a:graphic>
          <a:graphicData uri="http://schemas.openxmlformats.org/presentationml/2006/ole">
            <p:oleObj spid="_x0000_s31746" name="Формула" r:id="rId4" imgW="152334" imgH="393529" progId="Equation.3">
              <p:embed/>
            </p:oleObj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3857625" y="6000750"/>
          <a:ext cx="161925" cy="419100"/>
        </p:xfrm>
        <a:graphic>
          <a:graphicData uri="http://schemas.openxmlformats.org/presentationml/2006/ole">
            <p:oleObj spid="_x0000_s31745" name="Формула" r:id="rId5" imgW="152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smtClean="0">
                <a:solidFill>
                  <a:schemeClr val="tx1"/>
                </a:solidFill>
              </a:rPr>
              <a:t>Розв'яжіть рівняння:</a:t>
            </a:r>
            <a:r>
              <a:rPr lang="uk-UA" sz="6000" b="1" smtClean="0">
                <a:solidFill>
                  <a:schemeClr val="tx1"/>
                </a:solidFill>
              </a:rPr>
              <a:t> </a:t>
            </a:r>
            <a:r>
              <a:rPr lang="ru-RU" sz="6000" b="1" smtClean="0">
                <a:solidFill>
                  <a:schemeClr val="tx1"/>
                </a:solidFill>
              </a:rPr>
              <a:t/>
            </a:r>
            <a:br>
              <a:rPr lang="ru-RU" sz="6000" b="1" smtClean="0">
                <a:solidFill>
                  <a:schemeClr val="tx1"/>
                </a:solidFill>
              </a:rPr>
            </a:br>
            <a:endParaRPr lang="ru-RU" b="1" smtClean="0"/>
          </a:p>
        </p:txBody>
      </p:sp>
      <p:sp>
        <p:nvSpPr>
          <p:cNvPr id="33797" name="Содержимое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mtClean="0"/>
              <a:t>а) </a:t>
            </a:r>
            <a:r>
              <a:rPr lang="uk-UA" i="1" smtClean="0"/>
              <a:t>х</a:t>
            </a:r>
            <a:r>
              <a:rPr lang="ru-RU" i="1" smtClean="0"/>
              <a:t> · </a:t>
            </a:r>
            <a:r>
              <a:rPr lang="uk-UA" smtClean="0"/>
              <a:t>(-8,8) = 0; </a:t>
            </a:r>
            <a:endParaRPr lang="ru-RU" smtClean="0"/>
          </a:p>
          <a:p>
            <a:pPr eaLnBrk="1" hangingPunct="1"/>
            <a:r>
              <a:rPr lang="uk-UA" smtClean="0"/>
              <a:t>б) (-</a:t>
            </a:r>
            <a:r>
              <a:rPr lang="en-US" i="1" smtClean="0"/>
              <a:t>x</a:t>
            </a:r>
            <a:r>
              <a:rPr lang="uk-UA" smtClean="0"/>
              <a:t>)</a:t>
            </a:r>
            <a:r>
              <a:rPr lang="ru-RU" smtClean="0"/>
              <a:t> ·</a:t>
            </a:r>
            <a:r>
              <a:rPr lang="uk-UA" smtClean="0"/>
              <a:t> 3,74 = 0; </a:t>
            </a:r>
            <a:endParaRPr lang="ru-RU" smtClean="0"/>
          </a:p>
          <a:p>
            <a:pPr eaLnBrk="1" hangingPunct="1"/>
            <a:r>
              <a:rPr lang="uk-UA" smtClean="0"/>
              <a:t>в) (</a:t>
            </a:r>
            <a:r>
              <a:rPr lang="uk-UA" i="1" smtClean="0"/>
              <a:t>х </a:t>
            </a:r>
            <a:r>
              <a:rPr lang="uk-UA" smtClean="0"/>
              <a:t>– 15)</a:t>
            </a:r>
            <a:r>
              <a:rPr lang="ru-RU" smtClean="0"/>
              <a:t> · </a:t>
            </a:r>
            <a:r>
              <a:rPr lang="uk-UA" smtClean="0"/>
              <a:t>5,3 = 0;</a:t>
            </a:r>
          </a:p>
          <a:p>
            <a:pPr eaLnBrk="1" hangingPunct="1"/>
            <a:r>
              <a:rPr lang="uk-UA" smtClean="0"/>
              <a:t>г) (2,3 + </a:t>
            </a:r>
            <a:r>
              <a:rPr lang="en-US" i="1" smtClean="0"/>
              <a:t>x</a:t>
            </a:r>
            <a:r>
              <a:rPr lang="uk-UA" smtClean="0"/>
              <a:t>)</a:t>
            </a:r>
            <a:r>
              <a:rPr lang="ru-RU" smtClean="0"/>
              <a:t> · </a:t>
            </a:r>
            <a:r>
              <a:rPr lang="uk-UA" smtClean="0"/>
              <a:t>(-7,2) = 0;</a:t>
            </a:r>
            <a:endParaRPr lang="ru-RU" smtClean="0"/>
          </a:p>
          <a:p>
            <a:pPr eaLnBrk="1" hangingPunct="1"/>
            <a:r>
              <a:rPr lang="uk-UA" smtClean="0"/>
              <a:t>д) -7</a:t>
            </a:r>
            <a:r>
              <a:rPr lang="ru-RU" smtClean="0"/>
              <a:t>  · </a:t>
            </a:r>
            <a:r>
              <a:rPr lang="uk-UA" smtClean="0"/>
              <a:t>(</a:t>
            </a:r>
            <a:r>
              <a:rPr lang="uk-UA" i="1" smtClean="0"/>
              <a:t>х </a:t>
            </a:r>
            <a:r>
              <a:rPr lang="uk-UA" smtClean="0"/>
              <a:t>+ 9,1</a:t>
            </a:r>
            <a:r>
              <a:rPr lang="ru-RU" smtClean="0"/>
              <a:t>1</a:t>
            </a:r>
            <a:r>
              <a:rPr lang="uk-UA" smtClean="0"/>
              <a:t>) = 0;</a:t>
            </a:r>
            <a:endParaRPr lang="ru-RU" smtClean="0"/>
          </a:p>
          <a:p>
            <a:pPr eaLnBrk="1" hangingPunct="1"/>
            <a:r>
              <a:rPr lang="uk-UA" smtClean="0"/>
              <a:t>є) 92,1</a:t>
            </a:r>
            <a:r>
              <a:rPr lang="ru-RU" smtClean="0"/>
              <a:t> · </a:t>
            </a:r>
            <a:r>
              <a:rPr lang="uk-UA" smtClean="0"/>
              <a:t>(-89,89 – </a:t>
            </a:r>
            <a:r>
              <a:rPr lang="uk-UA" i="1" smtClean="0"/>
              <a:t>х</a:t>
            </a:r>
            <a:r>
              <a:rPr lang="uk-UA" smtClean="0"/>
              <a:t>) = </a:t>
            </a:r>
            <a:r>
              <a:rPr lang="ru-RU" smtClean="0"/>
              <a:t>0.</a:t>
            </a:r>
          </a:p>
          <a:p>
            <a:pPr eaLnBrk="1" hangingPunct="1"/>
            <a:endParaRPr lang="ru-RU" smtClean="0"/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1706563" y="3786188"/>
          <a:ext cx="376237" cy="963612"/>
        </p:xfrm>
        <a:graphic>
          <a:graphicData uri="http://schemas.openxmlformats.org/presentationml/2006/ole">
            <p:oleObj spid="_x0000_s33795" name="Формула" r:id="rId3" imgW="152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/>
              <a:t> </a:t>
            </a:r>
            <a:r>
              <a:rPr lang="uk-UA" sz="3200" b="1" smtClean="0"/>
              <a:t>Підсумки уроку</a:t>
            </a:r>
            <a:r>
              <a:rPr lang="ru-RU" sz="3200" b="1" smtClean="0"/>
              <a:t/>
            </a:r>
            <a:br>
              <a:rPr lang="ru-RU" sz="3200" b="1" smtClean="0"/>
            </a:br>
            <a:endParaRPr lang="ru-RU" sz="3200" smtClean="0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5257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000" b="1" smtClean="0"/>
              <a:t>1)</a:t>
            </a:r>
            <a:r>
              <a:rPr lang="uk-UA" sz="2000" smtClean="0"/>
              <a:t>  Що означає поділити число</a:t>
            </a:r>
            <a:r>
              <a:rPr lang="uk-UA" sz="2000" b="1" i="1" smtClean="0"/>
              <a:t> а</a:t>
            </a:r>
            <a:r>
              <a:rPr lang="uk-UA" sz="2000" smtClean="0"/>
              <a:t> на число </a:t>
            </a:r>
            <a:r>
              <a:rPr lang="uk-UA" sz="2000" b="1" i="1" smtClean="0"/>
              <a:t>в</a:t>
            </a:r>
            <a:endParaRPr lang="ru-RU" sz="2000" smtClean="0"/>
          </a:p>
          <a:p>
            <a:pPr eaLnBrk="1" hangingPunct="1"/>
            <a:r>
              <a:rPr lang="uk-UA" sz="2000" b="1" smtClean="0"/>
              <a:t>2</a:t>
            </a:r>
            <a:r>
              <a:rPr lang="uk-UA" sz="2000" smtClean="0"/>
              <a:t>)  Як називаються компоненти дії ділення?</a:t>
            </a:r>
            <a:endParaRPr lang="ru-RU" sz="2000" smtClean="0"/>
          </a:p>
          <a:p>
            <a:pPr eaLnBrk="1" hangingPunct="1"/>
            <a:r>
              <a:rPr lang="uk-UA" sz="2000" b="1" smtClean="0"/>
              <a:t>3</a:t>
            </a:r>
            <a:r>
              <a:rPr lang="uk-UA" sz="2000" smtClean="0"/>
              <a:t>)  За яким правилом виконуємо ділення двох раціональних  чисел: </a:t>
            </a:r>
            <a:endParaRPr lang="ru-RU" sz="2000" smtClean="0"/>
          </a:p>
          <a:p>
            <a:pPr eaLnBrk="1" hangingPunct="1">
              <a:buFontTx/>
              <a:buNone/>
            </a:pPr>
            <a:r>
              <a:rPr lang="uk-UA" sz="2000" smtClean="0"/>
              <a:t>        а) з однаковими знаками; </a:t>
            </a:r>
            <a:endParaRPr lang="ru-RU" sz="2000" smtClean="0"/>
          </a:p>
          <a:p>
            <a:pPr eaLnBrk="1" hangingPunct="1">
              <a:buFontTx/>
              <a:buNone/>
            </a:pPr>
            <a:r>
              <a:rPr lang="uk-UA" sz="2000" smtClean="0"/>
              <a:t>        б) з різними знаками; </a:t>
            </a:r>
            <a:endParaRPr lang="ru-RU" sz="2000" smtClean="0"/>
          </a:p>
          <a:p>
            <a:pPr eaLnBrk="1" hangingPunct="1"/>
            <a:r>
              <a:rPr lang="uk-UA" sz="2000" b="1" smtClean="0"/>
              <a:t>4</a:t>
            </a:r>
            <a:r>
              <a:rPr lang="uk-UA" sz="2000" smtClean="0"/>
              <a:t>) Чи можна ділити на 0? Чому?; </a:t>
            </a:r>
            <a:endParaRPr lang="ru-RU" sz="2000" smtClean="0"/>
          </a:p>
          <a:p>
            <a:pPr eaLnBrk="1" hangingPunct="1"/>
            <a:r>
              <a:rPr lang="uk-UA" sz="2000" b="1" smtClean="0"/>
              <a:t>5</a:t>
            </a:r>
            <a:r>
              <a:rPr lang="uk-UA" sz="2000" smtClean="0"/>
              <a:t>) Чим відрізняється поняття «дріб» і «звичайний дріб»?</a:t>
            </a:r>
            <a:endParaRPr lang="ru-RU" sz="2000" smtClean="0"/>
          </a:p>
          <a:p>
            <a:pPr eaLnBrk="1" hangingPunct="1"/>
            <a:r>
              <a:rPr lang="uk-UA" sz="2000" b="1" smtClean="0"/>
              <a:t>6</a:t>
            </a:r>
            <a:r>
              <a:rPr lang="uk-UA" sz="2000" smtClean="0"/>
              <a:t>) Розгадай ребус</a:t>
            </a:r>
            <a:endParaRPr lang="ru-RU" sz="2000" smtClean="0"/>
          </a:p>
          <a:p>
            <a:pPr eaLnBrk="1" hangingPunct="1">
              <a:buFontTx/>
              <a:buNone/>
            </a:pPr>
            <a:r>
              <a:rPr lang="uk-UA" sz="2000" smtClean="0"/>
              <a:t>	</a:t>
            </a:r>
            <a:endParaRPr lang="ru-RU" sz="2000" smtClean="0"/>
          </a:p>
          <a:p>
            <a:pPr eaLnBrk="1" hangingPunct="1">
              <a:buFontTx/>
              <a:buNone/>
            </a:pPr>
            <a:r>
              <a:rPr lang="uk-UA" sz="4800" b="1" smtClean="0"/>
              <a:t>  </a:t>
            </a:r>
            <a:r>
              <a:rPr lang="uk-UA" sz="2800" b="1" smtClean="0"/>
              <a:t>а)      </a:t>
            </a:r>
            <a:r>
              <a:rPr lang="uk-UA" sz="4800" b="1" smtClean="0"/>
              <a:t>+                      </a:t>
            </a:r>
            <a:r>
              <a:rPr lang="uk-UA" sz="2800" b="1" smtClean="0"/>
              <a:t>б)   </a:t>
            </a:r>
            <a:r>
              <a:rPr lang="uk-UA" sz="2800" b="1" baseline="30000" smtClean="0"/>
              <a:t> </a:t>
            </a:r>
            <a:r>
              <a:rPr lang="uk-UA" sz="4800" b="1" baseline="30000" smtClean="0"/>
              <a:t>__</a:t>
            </a:r>
            <a:r>
              <a:rPr lang="uk-UA" sz="4800" b="1" smtClean="0"/>
              <a:t> ,,,ра </a:t>
            </a:r>
            <a:endParaRPr lang="ru-RU" sz="4800" smtClean="0"/>
          </a:p>
          <a:p>
            <a:pPr eaLnBrk="1" hangingPunct="1"/>
            <a:endParaRPr lang="ru-RU" smtClean="0"/>
          </a:p>
        </p:txBody>
      </p:sp>
      <p:pic>
        <p:nvPicPr>
          <p:cNvPr id="34819" name="Рисунок 3" descr="F:\Мої_малюнки\Картинки_Різні\001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5429250"/>
            <a:ext cx="1274762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429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i="1" smtClean="0">
                <a:solidFill>
                  <a:schemeClr val="tx1"/>
                </a:solidFill>
              </a:rPr>
              <a:t>Усні вправи</a:t>
            </a:r>
            <a:r>
              <a:rPr lang="ru-RU" sz="3200" b="1" smtClean="0">
                <a:solidFill>
                  <a:schemeClr val="tx1"/>
                </a:solidFill>
              </a:rPr>
              <a:t/>
            </a:r>
            <a:br>
              <a:rPr lang="ru-RU" sz="3200" b="1" smtClean="0">
                <a:solidFill>
                  <a:schemeClr val="tx1"/>
                </a:solidFill>
              </a:rPr>
            </a:br>
            <a:endParaRPr lang="ru-RU" sz="3200" b="1" smtClean="0"/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714375"/>
            <a:ext cx="8229600" cy="6143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000" b="1" smtClean="0"/>
              <a:t>Який знак має частка</a:t>
            </a:r>
            <a:r>
              <a:rPr lang="uk-UA" sz="2000" smtClean="0"/>
              <a:t>: </a:t>
            </a:r>
          </a:p>
          <a:p>
            <a:pPr eaLnBrk="1" hangingPunct="1"/>
            <a:r>
              <a:rPr lang="uk-UA" sz="2000" smtClean="0"/>
              <a:t>а) - 18 : (- 12);</a:t>
            </a:r>
          </a:p>
          <a:p>
            <a:pPr eaLnBrk="1" hangingPunct="1"/>
            <a:r>
              <a:rPr lang="uk-UA" sz="2000" smtClean="0"/>
              <a:t> б) - 99 : 12;</a:t>
            </a:r>
          </a:p>
          <a:p>
            <a:pPr eaLnBrk="1" hangingPunct="1"/>
            <a:r>
              <a:rPr lang="uk-UA" sz="2000" smtClean="0"/>
              <a:t> в) 40 : (- 32)?</a:t>
            </a:r>
            <a:endParaRPr lang="ru-RU" sz="2000" smtClean="0"/>
          </a:p>
          <a:p>
            <a:pPr eaLnBrk="1" hangingPunct="1"/>
            <a:r>
              <a:rPr lang="uk-UA" sz="2000" b="1" smtClean="0"/>
              <a:t>Чи правильно виконано ділення?</a:t>
            </a:r>
            <a:endParaRPr lang="ru-RU" sz="2000" b="1" smtClean="0"/>
          </a:p>
          <a:p>
            <a:pPr eaLnBrk="1" hangingPunct="1"/>
            <a:r>
              <a:rPr lang="uk-UA" sz="2000" smtClean="0"/>
              <a:t>а) -48 : 6 = -8; </a:t>
            </a:r>
          </a:p>
          <a:p>
            <a:pPr eaLnBrk="1" hangingPunct="1"/>
            <a:r>
              <a:rPr lang="uk-UA" sz="2000" smtClean="0"/>
              <a:t>б) 0,9 : (-1) = 0,9;</a:t>
            </a:r>
          </a:p>
          <a:p>
            <a:pPr eaLnBrk="1" hangingPunct="1"/>
            <a:r>
              <a:rPr lang="uk-UA" sz="2000" smtClean="0"/>
              <a:t> в) -4,5 : (- 1,5) = -3?</a:t>
            </a:r>
            <a:endParaRPr lang="ru-RU" sz="2000" smtClean="0"/>
          </a:p>
          <a:p>
            <a:pPr eaLnBrk="1" hangingPunct="1"/>
            <a:r>
              <a:rPr lang="uk-UA" sz="2000" b="1" smtClean="0"/>
              <a:t>Обчисліть: </a:t>
            </a:r>
          </a:p>
          <a:p>
            <a:pPr eaLnBrk="1" hangingPunct="1"/>
            <a:r>
              <a:rPr lang="uk-UA" sz="2000" smtClean="0"/>
              <a:t>а) (- 40) : (- 2); </a:t>
            </a:r>
          </a:p>
          <a:p>
            <a:pPr eaLnBrk="1" hangingPunct="1"/>
            <a:r>
              <a:rPr lang="uk-UA" sz="2000" smtClean="0"/>
              <a:t>б) - 125 : 5; </a:t>
            </a:r>
          </a:p>
          <a:p>
            <a:pPr eaLnBrk="1" hangingPunct="1"/>
            <a:r>
              <a:rPr lang="uk-UA" sz="2000" smtClean="0"/>
              <a:t>в) 0 : (- 51); </a:t>
            </a:r>
          </a:p>
          <a:p>
            <a:pPr eaLnBrk="1" hangingPunct="1"/>
            <a:r>
              <a:rPr lang="uk-UA" sz="2000" smtClean="0"/>
              <a:t>г) 203 : (- 10);</a:t>
            </a:r>
            <a:br>
              <a:rPr lang="uk-UA" sz="2000" smtClean="0"/>
            </a:br>
            <a:r>
              <a:rPr lang="uk-UA" sz="2000" smtClean="0"/>
              <a:t>д) - 56 : 14; </a:t>
            </a:r>
          </a:p>
          <a:p>
            <a:pPr eaLnBrk="1" hangingPunct="1"/>
            <a:r>
              <a:rPr lang="uk-UA" sz="2000" smtClean="0"/>
              <a:t>ж) - 90 : (- 15); </a:t>
            </a:r>
          </a:p>
          <a:p>
            <a:pPr eaLnBrk="1" hangingPunct="1"/>
            <a:r>
              <a:rPr lang="uk-UA" sz="2000" smtClean="0"/>
              <a:t>з) - 25,3 : 0,1.</a:t>
            </a:r>
            <a:endParaRPr lang="ru-RU" sz="20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3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/>
              <a:t> </a:t>
            </a:r>
            <a:r>
              <a:rPr lang="uk-UA" sz="3200" b="1" smtClean="0"/>
              <a:t>Домашнє завдання </a:t>
            </a:r>
            <a:endParaRPr lang="ru-RU" smtClean="0"/>
          </a:p>
        </p:txBody>
      </p:sp>
      <p:sp>
        <p:nvSpPr>
          <p:cNvPr id="36884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1071563"/>
            <a:ext cx="8229600" cy="5786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uk-UA" sz="2400" i="1" smtClean="0"/>
              <a:t>    Письмові вправи</a:t>
            </a:r>
            <a:endParaRPr lang="ru-RU" sz="2400" smtClean="0"/>
          </a:p>
          <a:p>
            <a:pPr eaLnBrk="1" hangingPunct="1"/>
            <a:r>
              <a:rPr lang="uk-UA" sz="2400" b="1" smtClean="0"/>
              <a:t>Знайдіть частку</a:t>
            </a:r>
            <a:r>
              <a:rPr lang="uk-UA" sz="2400" smtClean="0"/>
              <a:t>.</a:t>
            </a:r>
            <a:endParaRPr lang="ru-RU" sz="2400" smtClean="0"/>
          </a:p>
          <a:p>
            <a:pPr eaLnBrk="1" hangingPunct="1">
              <a:buFontTx/>
              <a:buNone/>
            </a:pPr>
            <a:r>
              <a:rPr lang="uk-UA" sz="2400" smtClean="0"/>
              <a:t>    а) 3,6: (-4); </a:t>
            </a:r>
          </a:p>
          <a:p>
            <a:pPr eaLnBrk="1" hangingPunct="1">
              <a:buFontTx/>
              <a:buNone/>
            </a:pPr>
            <a:r>
              <a:rPr lang="uk-UA" sz="2400" smtClean="0"/>
              <a:t>    б) - 2,5 : (-7,5);</a:t>
            </a:r>
          </a:p>
          <a:p>
            <a:pPr eaLnBrk="1" hangingPunct="1">
              <a:buFontTx/>
              <a:buNone/>
            </a:pPr>
            <a:r>
              <a:rPr lang="uk-UA" sz="2400" smtClean="0"/>
              <a:t>    в) - 8,64 : 1,2; </a:t>
            </a:r>
          </a:p>
          <a:p>
            <a:pPr eaLnBrk="1" hangingPunct="1">
              <a:buFontTx/>
              <a:buNone/>
            </a:pPr>
            <a:r>
              <a:rPr lang="uk-UA" sz="2400" smtClean="0"/>
              <a:t>    г) - 56,68 : (-0,01);</a:t>
            </a:r>
            <a:endParaRPr lang="ru-RU" sz="2400" smtClean="0"/>
          </a:p>
          <a:p>
            <a:pPr eaLnBrk="1" hangingPunct="1">
              <a:buFontTx/>
              <a:buNone/>
            </a:pPr>
            <a:r>
              <a:rPr lang="uk-UA" sz="2400" smtClean="0"/>
              <a:t>    д) -2 : 0,05;  є) -3</a:t>
            </a:r>
            <a:r>
              <a:rPr lang="en-US" sz="2400" smtClean="0"/>
              <a:t>:</a:t>
            </a:r>
            <a:r>
              <a:rPr lang="uk-UA" sz="2400" smtClean="0"/>
              <a:t>        </a:t>
            </a:r>
            <a:r>
              <a:rPr lang="ru-RU" sz="2400" smtClean="0"/>
              <a:t>  </a:t>
            </a:r>
            <a:r>
              <a:rPr lang="en-US" sz="2400" smtClean="0"/>
              <a:t>;</a:t>
            </a:r>
            <a:r>
              <a:rPr lang="uk-UA" sz="2400" smtClean="0"/>
              <a:t>  ж)    </a:t>
            </a:r>
            <a:r>
              <a:rPr lang="en-US" sz="2400" smtClean="0"/>
              <a:t>:</a:t>
            </a:r>
            <a:r>
              <a:rPr lang="ru-RU" sz="2400" smtClean="0"/>
              <a:t>          </a:t>
            </a:r>
            <a:r>
              <a:rPr lang="uk-UA" sz="2400" smtClean="0"/>
              <a:t>; з)                   </a:t>
            </a:r>
            <a:r>
              <a:rPr lang="ru-RU" sz="2400" smtClean="0"/>
              <a:t>     </a:t>
            </a:r>
            <a:r>
              <a:rPr lang="en-US" sz="2400" smtClean="0"/>
              <a:t>;.</a:t>
            </a:r>
            <a:endParaRPr lang="ru-RU" sz="2400" smtClean="0"/>
          </a:p>
          <a:p>
            <a:pPr eaLnBrk="1" hangingPunct="1"/>
            <a:r>
              <a:rPr lang="uk-UA" sz="2400" b="1" smtClean="0"/>
              <a:t>Розв'яжіть рівняння.</a:t>
            </a:r>
          </a:p>
          <a:p>
            <a:pPr eaLnBrk="1" hangingPunct="1">
              <a:buFontTx/>
              <a:buNone/>
            </a:pPr>
            <a:r>
              <a:rPr lang="uk-UA" sz="2400" smtClean="0"/>
              <a:t>    а) 4</a:t>
            </a:r>
            <a:r>
              <a:rPr lang="en-US" sz="2400" i="1" smtClean="0"/>
              <a:t>x</a:t>
            </a:r>
            <a:r>
              <a:rPr lang="ru-RU" sz="2400" smtClean="0"/>
              <a:t> =</a:t>
            </a:r>
            <a:r>
              <a:rPr lang="uk-UA" sz="2400" smtClean="0"/>
              <a:t> -10; </a:t>
            </a:r>
          </a:p>
          <a:p>
            <a:pPr eaLnBrk="1" hangingPunct="1">
              <a:buFontTx/>
              <a:buNone/>
            </a:pPr>
            <a:r>
              <a:rPr lang="uk-UA" sz="2400" smtClean="0"/>
              <a:t>    б) -0,4</a:t>
            </a:r>
            <a:r>
              <a:rPr lang="uk-UA" sz="2400" i="1" smtClean="0"/>
              <a:t>х</a:t>
            </a:r>
            <a:r>
              <a:rPr lang="ru-RU" sz="2400" i="1" smtClean="0"/>
              <a:t> = </a:t>
            </a:r>
            <a:r>
              <a:rPr lang="uk-UA" sz="2400" smtClean="0"/>
              <a:t>-2;</a:t>
            </a:r>
          </a:p>
          <a:p>
            <a:pPr eaLnBrk="1" hangingPunct="1">
              <a:buFontTx/>
              <a:buNone/>
            </a:pPr>
            <a:r>
              <a:rPr lang="uk-UA" sz="2400" smtClean="0"/>
              <a:t>    в)    </a:t>
            </a:r>
            <a:r>
              <a:rPr lang="uk-UA" sz="2400" i="1" smtClean="0"/>
              <a:t>х</a:t>
            </a:r>
            <a:r>
              <a:rPr lang="ru-RU" sz="2400" i="1" smtClean="0"/>
              <a:t> = </a:t>
            </a:r>
            <a:r>
              <a:rPr lang="uk-UA" sz="2400" smtClean="0"/>
              <a:t>-</a:t>
            </a:r>
            <a:r>
              <a:rPr lang="ru-RU" sz="2400" smtClean="0"/>
              <a:t>       </a:t>
            </a:r>
            <a:r>
              <a:rPr lang="uk-UA" sz="2400" smtClean="0"/>
              <a:t>.</a:t>
            </a:r>
            <a:endParaRPr lang="ru-RU" sz="2400" smtClean="0"/>
          </a:p>
          <a:p>
            <a:pPr eaLnBrk="1" hangingPunct="1"/>
            <a:r>
              <a:rPr lang="uk-UA" sz="2400" smtClean="0"/>
              <a:t>Знайдіть значення виразу:</a:t>
            </a:r>
            <a:endParaRPr lang="ru-RU" sz="2400" smtClean="0"/>
          </a:p>
          <a:p>
            <a:pPr eaLnBrk="1" hangingPunct="1">
              <a:buFontTx/>
              <a:buNone/>
            </a:pPr>
            <a:r>
              <a:rPr lang="uk-UA" sz="2400" smtClean="0"/>
              <a:t>          -5(</a:t>
            </a:r>
            <a:r>
              <a:rPr lang="ru-RU" sz="2400" smtClean="0"/>
              <a:t>1</a:t>
            </a:r>
            <a:r>
              <a:rPr lang="uk-UA" sz="2400" smtClean="0"/>
              <a:t>,2</a:t>
            </a:r>
            <a:r>
              <a:rPr lang="uk-UA" sz="2400" i="1" smtClean="0"/>
              <a:t>а </a:t>
            </a:r>
            <a:r>
              <a:rPr lang="uk-UA" sz="2400" smtClean="0"/>
              <a:t>–</a:t>
            </a:r>
            <a:r>
              <a:rPr lang="ru-RU" sz="2400" smtClean="0"/>
              <a:t> 6</a:t>
            </a:r>
            <a:r>
              <a:rPr lang="uk-UA" sz="2400" smtClean="0"/>
              <a:t>) + 7</a:t>
            </a:r>
            <a:r>
              <a:rPr lang="uk-UA" sz="2400" i="1" smtClean="0"/>
              <a:t>а</a:t>
            </a:r>
            <a:r>
              <a:rPr lang="uk-UA" sz="2400" smtClean="0"/>
              <a:t>, якщо </a:t>
            </a:r>
            <a:r>
              <a:rPr lang="en-US" sz="2400" i="1" smtClean="0"/>
              <a:t>a</a:t>
            </a:r>
            <a:r>
              <a:rPr lang="ru-RU" sz="2400" smtClean="0"/>
              <a:t> = </a:t>
            </a:r>
            <a:r>
              <a:rPr lang="uk-UA" sz="2400" smtClean="0"/>
              <a:t>-208.</a:t>
            </a:r>
            <a:endParaRPr lang="ru-RU" sz="2400" smtClean="0"/>
          </a:p>
          <a:p>
            <a:pPr eaLnBrk="1" hangingPunct="1"/>
            <a:endParaRPr lang="ru-RU" smtClean="0"/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3214688" y="3500438"/>
          <a:ext cx="963612" cy="896937"/>
        </p:xfrm>
        <a:graphic>
          <a:graphicData uri="http://schemas.openxmlformats.org/presentationml/2006/ole">
            <p:oleObj spid="_x0000_s36867" name="Формула" r:id="rId3" imgW="419040" imgH="393480" progId="Equation.3">
              <p:embed/>
            </p:oleObj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4714875" y="3571875"/>
          <a:ext cx="320675" cy="820738"/>
        </p:xfrm>
        <a:graphic>
          <a:graphicData uri="http://schemas.openxmlformats.org/presentationml/2006/ole">
            <p:oleObj spid="_x0000_s36869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5072063" y="3571875"/>
          <a:ext cx="881062" cy="820738"/>
        </p:xfrm>
        <a:graphic>
          <a:graphicData uri="http://schemas.openxmlformats.org/presentationml/2006/ole">
            <p:oleObj spid="_x0000_s36871" name="Формула" r:id="rId5" imgW="419040" imgH="393480" progId="Equation.3">
              <p:embed/>
            </p:oleObj>
          </a:graphicData>
        </a:graphic>
      </p:graphicFrame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6429375" y="3500438"/>
          <a:ext cx="1970088" cy="985837"/>
        </p:xfrm>
        <a:graphic>
          <a:graphicData uri="http://schemas.openxmlformats.org/presentationml/2006/ole">
            <p:oleObj spid="_x0000_s36872" name="Формула" r:id="rId6" imgW="850680" imgH="431640" progId="Equation.3">
              <p:embed/>
            </p:oleObj>
          </a:graphicData>
        </a:graphic>
      </p:graphicFrame>
      <p:graphicFrame>
        <p:nvGraphicFramePr>
          <p:cNvPr id="36878" name="Object 14"/>
          <p:cNvGraphicFramePr>
            <a:graphicFrameLocks noChangeAspect="1"/>
          </p:cNvGraphicFramePr>
          <p:nvPr/>
        </p:nvGraphicFramePr>
        <p:xfrm>
          <a:off x="1214438" y="5429250"/>
          <a:ext cx="265112" cy="677863"/>
        </p:xfrm>
        <a:graphic>
          <a:graphicData uri="http://schemas.openxmlformats.org/presentationml/2006/ole">
            <p:oleObj spid="_x0000_s36878" name="Формула" r:id="rId7" imgW="152280" imgH="393480" progId="Equation.3">
              <p:embed/>
            </p:oleObj>
          </a:graphicData>
        </a:graphic>
      </p:graphicFrame>
      <p:graphicFrame>
        <p:nvGraphicFramePr>
          <p:cNvPr id="36882" name="Object 18"/>
          <p:cNvGraphicFramePr>
            <a:graphicFrameLocks noChangeAspect="1"/>
          </p:cNvGraphicFramePr>
          <p:nvPr/>
        </p:nvGraphicFramePr>
        <p:xfrm>
          <a:off x="2286000" y="5357813"/>
          <a:ext cx="265113" cy="677862"/>
        </p:xfrm>
        <a:graphic>
          <a:graphicData uri="http://schemas.openxmlformats.org/presentationml/2006/ole">
            <p:oleObj spid="_x0000_s36882" name="Формула" r:id="rId8" imgW="152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57250" y="274638"/>
            <a:ext cx="782955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600" b="1" i="1" smtClean="0">
                <a:solidFill>
                  <a:schemeClr val="tx1"/>
                </a:solidFill>
              </a:rPr>
              <a:t>Фронтальне опитування </a:t>
            </a:r>
            <a:endParaRPr lang="ru-RU" sz="3600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400" smtClean="0"/>
              <a:t>Як називаються числа </a:t>
            </a:r>
            <a:r>
              <a:rPr lang="uk-UA" sz="2400" i="1" smtClean="0"/>
              <a:t>а</a:t>
            </a:r>
            <a:r>
              <a:rPr lang="uk-UA" sz="2400" smtClean="0"/>
              <a:t>, </a:t>
            </a:r>
            <a:r>
              <a:rPr lang="en-US" sz="2400" i="1" smtClean="0"/>
              <a:t>b</a:t>
            </a:r>
            <a:r>
              <a:rPr lang="uk-UA" sz="2400" i="1" smtClean="0"/>
              <a:t>, с </a:t>
            </a:r>
            <a:r>
              <a:rPr lang="uk-UA" sz="2400" smtClean="0"/>
              <a:t>у</a:t>
            </a:r>
            <a:r>
              <a:rPr lang="uk-UA" sz="2400" i="1" smtClean="0"/>
              <a:t> </a:t>
            </a:r>
            <a:r>
              <a:rPr lang="uk-UA" sz="2400" smtClean="0"/>
              <a:t>рівності </a:t>
            </a:r>
            <a:r>
              <a:rPr lang="uk-UA" sz="2400" i="1" smtClean="0"/>
              <a:t>а</a:t>
            </a:r>
            <a:r>
              <a:rPr lang="ru-RU" sz="2400" i="1" smtClean="0"/>
              <a:t> · </a:t>
            </a:r>
            <a:r>
              <a:rPr lang="en-US" sz="2400" i="1" smtClean="0"/>
              <a:t>b</a:t>
            </a:r>
            <a:r>
              <a:rPr lang="ru-RU" sz="2400" i="1" smtClean="0"/>
              <a:t> = </a:t>
            </a:r>
            <a:r>
              <a:rPr lang="uk-UA" sz="2400" i="1" smtClean="0"/>
              <a:t>с</a:t>
            </a:r>
            <a:r>
              <a:rPr lang="uk-UA" sz="2400" smtClean="0"/>
              <a:t>?</a:t>
            </a:r>
            <a:r>
              <a:rPr lang="uk-UA" sz="2400" i="1" smtClean="0"/>
              <a:t> </a:t>
            </a:r>
            <a:endParaRPr lang="ru-RU" sz="2400" smtClean="0"/>
          </a:p>
          <a:p>
            <a:pPr eaLnBrk="1" hangingPunct="1"/>
            <a:r>
              <a:rPr lang="uk-UA" sz="2400" smtClean="0"/>
              <a:t>Як знайти </a:t>
            </a:r>
            <a:r>
              <a:rPr lang="uk-UA" sz="2400" i="1" smtClean="0"/>
              <a:t>а, </a:t>
            </a:r>
            <a:r>
              <a:rPr lang="uk-UA" sz="2400" smtClean="0"/>
              <a:t>якщо </a:t>
            </a:r>
            <a:r>
              <a:rPr lang="en-US" sz="2400" i="1" smtClean="0"/>
              <a:t>b</a:t>
            </a:r>
            <a:r>
              <a:rPr lang="en-US" sz="2400" smtClean="0"/>
              <a:t> </a:t>
            </a:r>
            <a:r>
              <a:rPr lang="uk-UA" sz="2400" smtClean="0"/>
              <a:t>та </a:t>
            </a:r>
            <a:r>
              <a:rPr lang="uk-UA" sz="2400" i="1" smtClean="0"/>
              <a:t>с</a:t>
            </a:r>
            <a:r>
              <a:rPr lang="uk-UA" sz="2400" smtClean="0"/>
              <a:t> відомі?</a:t>
            </a:r>
            <a:endParaRPr lang="ru-RU" sz="2400" smtClean="0"/>
          </a:p>
          <a:p>
            <a:pPr eaLnBrk="1" hangingPunct="1"/>
            <a:r>
              <a:rPr lang="uk-UA" sz="2400" smtClean="0"/>
              <a:t>Чому дорівнюють добутки -4 </a:t>
            </a:r>
            <a:r>
              <a:rPr lang="en-US" sz="2400" smtClean="0"/>
              <a:t>·</a:t>
            </a:r>
            <a:r>
              <a:rPr lang="uk-UA" sz="2400" smtClean="0"/>
              <a:t> (</a:t>
            </a:r>
            <a:r>
              <a:rPr lang="en-US" sz="2400" smtClean="0"/>
              <a:t>-</a:t>
            </a:r>
            <a:r>
              <a:rPr lang="uk-UA" sz="2400" smtClean="0"/>
              <a:t>5); 6 </a:t>
            </a:r>
            <a:r>
              <a:rPr lang="en-US" sz="2400" smtClean="0"/>
              <a:t>·</a:t>
            </a:r>
            <a:r>
              <a:rPr lang="uk-UA" sz="2400" smtClean="0"/>
              <a:t> 5; </a:t>
            </a:r>
            <a:r>
              <a:rPr lang="en-US" sz="2400" smtClean="0"/>
              <a:t>-</a:t>
            </a:r>
            <a:r>
              <a:rPr lang="uk-UA" sz="2400" smtClean="0"/>
              <a:t>3 </a:t>
            </a:r>
            <a:r>
              <a:rPr lang="en-US" sz="2400" smtClean="0"/>
              <a:t>· </a:t>
            </a:r>
            <a:r>
              <a:rPr lang="uk-UA" sz="2400" smtClean="0"/>
              <a:t>8; 7 </a:t>
            </a:r>
            <a:r>
              <a:rPr lang="en-US" sz="2400" smtClean="0"/>
              <a:t>·</a:t>
            </a:r>
            <a:r>
              <a:rPr lang="uk-UA" sz="2400" smtClean="0"/>
              <a:t> (-9)?</a:t>
            </a:r>
            <a:endParaRPr lang="ru-RU" sz="2400" smtClean="0"/>
          </a:p>
          <a:p>
            <a:pPr eaLnBrk="1" hangingPunct="1"/>
            <a:r>
              <a:rPr lang="uk-UA" sz="2400" smtClean="0"/>
              <a:t>Як називаються числа </a:t>
            </a:r>
            <a:r>
              <a:rPr lang="en-US" sz="2400" i="1" smtClean="0"/>
              <a:t>a</a:t>
            </a:r>
            <a:r>
              <a:rPr lang="uk-UA" sz="2400" smtClean="0"/>
              <a:t>, </a:t>
            </a:r>
            <a:r>
              <a:rPr lang="en-US" sz="2400" i="1" smtClean="0"/>
              <a:t>b</a:t>
            </a:r>
            <a:r>
              <a:rPr lang="uk-UA" sz="2400" i="1" smtClean="0"/>
              <a:t>, с</a:t>
            </a:r>
            <a:r>
              <a:rPr lang="uk-UA" sz="2400" smtClean="0"/>
              <a:t> у запису: </a:t>
            </a:r>
            <a:r>
              <a:rPr lang="en-US" sz="2400" i="1" smtClean="0"/>
              <a:t>a </a:t>
            </a:r>
            <a:r>
              <a:rPr lang="ru-RU" sz="2400" i="1" smtClean="0"/>
              <a:t>: </a:t>
            </a:r>
            <a:r>
              <a:rPr lang="en-US" sz="2400" i="1" smtClean="0"/>
              <a:t>b </a:t>
            </a:r>
            <a:r>
              <a:rPr lang="ru-RU" sz="2400" i="1" smtClean="0"/>
              <a:t>= </a:t>
            </a:r>
            <a:r>
              <a:rPr lang="en-US" sz="2400" i="1" smtClean="0"/>
              <a:t>c</a:t>
            </a:r>
            <a:r>
              <a:rPr lang="ru-RU" sz="2400" smtClean="0"/>
              <a:t>?</a:t>
            </a:r>
          </a:p>
          <a:p>
            <a:pPr eaLnBrk="1" hangingPunct="1"/>
            <a:r>
              <a:rPr lang="uk-UA" sz="2400" smtClean="0"/>
              <a:t>Як перевірити правильність виконання ділення?</a:t>
            </a:r>
            <a:endParaRPr lang="ru-RU" sz="2400" smtClean="0"/>
          </a:p>
          <a:p>
            <a:pPr eaLnBrk="1" hangingPunct="1"/>
            <a:r>
              <a:rPr lang="uk-UA" sz="2400" smtClean="0"/>
              <a:t>Як знайти невідоме ділене?</a:t>
            </a:r>
            <a:endParaRPr lang="ru-RU" sz="2400" smtClean="0"/>
          </a:p>
          <a:p>
            <a:pPr eaLnBrk="1" hangingPunct="1"/>
            <a:r>
              <a:rPr lang="uk-UA" sz="2400" smtClean="0"/>
              <a:t>Як знайти невідомий дільник?</a:t>
            </a:r>
            <a:endParaRPr lang="ru-RU" sz="2400" smtClean="0"/>
          </a:p>
          <a:p>
            <a:pPr eaLnBrk="1" hangingPunct="1"/>
            <a:r>
              <a:rPr lang="uk-UA" sz="2400" smtClean="0"/>
              <a:t>Замість * поставте такі числа, щоб рівність була правильною: </a:t>
            </a:r>
            <a:endParaRPr lang="ru-RU" sz="2400" smtClean="0"/>
          </a:p>
          <a:p>
            <a:pPr eaLnBrk="1" hangingPunct="1"/>
            <a:r>
              <a:rPr lang="uk-UA" sz="2400" smtClean="0"/>
              <a:t>2,45 </a:t>
            </a:r>
            <a:r>
              <a:rPr lang="ru-RU" sz="2400" smtClean="0"/>
              <a:t>· *</a:t>
            </a:r>
            <a:r>
              <a:rPr lang="ru-RU" sz="2400" b="1" smtClean="0"/>
              <a:t> </a:t>
            </a:r>
            <a:r>
              <a:rPr lang="uk-UA" sz="2400" smtClean="0"/>
              <a:t>= 2,45;</a:t>
            </a:r>
            <a:r>
              <a:rPr lang="ru-RU" sz="2400" smtClean="0"/>
              <a:t>	1/3</a:t>
            </a:r>
            <a:r>
              <a:rPr lang="uk-UA" sz="2400" smtClean="0"/>
              <a:t> </a:t>
            </a:r>
            <a:r>
              <a:rPr lang="ru-RU" sz="2400" smtClean="0"/>
              <a:t> · </a:t>
            </a:r>
            <a:r>
              <a:rPr lang="uk-UA" sz="2400" smtClean="0"/>
              <a:t>* = 0;</a:t>
            </a:r>
            <a:r>
              <a:rPr lang="ru-RU" sz="2400" smtClean="0"/>
              <a:t>	</a:t>
            </a:r>
            <a:r>
              <a:rPr lang="uk-UA" sz="2400" smtClean="0"/>
              <a:t>0</a:t>
            </a:r>
            <a:r>
              <a:rPr lang="ru-RU" sz="2400" smtClean="0"/>
              <a:t> · </a:t>
            </a:r>
            <a:r>
              <a:rPr lang="uk-UA" sz="2400" smtClean="0"/>
              <a:t>* = 0;</a:t>
            </a:r>
            <a:r>
              <a:rPr lang="ru-RU" sz="2400" smtClean="0"/>
              <a:t>	</a:t>
            </a:r>
            <a:r>
              <a:rPr lang="uk-UA" sz="2400" smtClean="0"/>
              <a:t>0</a:t>
            </a:r>
            <a:r>
              <a:rPr lang="ru-RU" sz="2400" smtClean="0"/>
              <a:t> · </a:t>
            </a:r>
            <a:r>
              <a:rPr lang="uk-UA" sz="2400" smtClean="0"/>
              <a:t>* = </a:t>
            </a:r>
            <a:r>
              <a:rPr lang="ru-RU" sz="2400" smtClean="0"/>
              <a:t>1,5</a:t>
            </a:r>
            <a:r>
              <a:rPr lang="uk-UA" sz="2400" smtClean="0"/>
              <a:t> </a:t>
            </a:r>
            <a:r>
              <a:rPr lang="ru-RU" sz="2400" smtClean="0"/>
              <a:t>.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/>
              <a:t> </a:t>
            </a:r>
            <a:r>
              <a:rPr lang="uk-UA" sz="3200" b="1" smtClean="0"/>
              <a:t>Формування знань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400" b="1" smtClean="0"/>
              <a:t>1. </a:t>
            </a:r>
            <a:r>
              <a:rPr lang="uk-UA" sz="2400" b="1" i="1" smtClean="0"/>
              <a:t>Ділення – дія , обернена до множення.</a:t>
            </a:r>
            <a:endParaRPr lang="ru-RU" sz="2400" b="1" smtClean="0"/>
          </a:p>
          <a:p>
            <a:pPr eaLnBrk="1" hangingPunct="1">
              <a:buFontTx/>
              <a:buNone/>
            </a:pPr>
            <a:r>
              <a:rPr lang="uk-UA" sz="2400" i="1" smtClean="0"/>
              <a:t>    Поділити одне число на друге – це означає знайти таке третє число, яке при множенні на друге дає перше.                                              </a:t>
            </a:r>
          </a:p>
          <a:p>
            <a:pPr eaLnBrk="1" hangingPunct="1">
              <a:buFontTx/>
              <a:buNone/>
            </a:pPr>
            <a:r>
              <a:rPr lang="uk-UA" sz="2400" i="1" smtClean="0"/>
              <a:t>     </a:t>
            </a:r>
            <a:r>
              <a:rPr lang="uk-UA" sz="2400" b="1" i="1" smtClean="0"/>
              <a:t>Якщо а  :в = х,  то х*в = а</a:t>
            </a:r>
            <a:endParaRPr lang="ru-RU" sz="2400" smtClean="0"/>
          </a:p>
          <a:p>
            <a:pPr eaLnBrk="1" hangingPunct="1"/>
            <a:r>
              <a:rPr lang="uk-UA" sz="2400" smtClean="0"/>
              <a:t> 20</a:t>
            </a:r>
            <a:r>
              <a:rPr lang="en-US" sz="2400" smtClean="0"/>
              <a:t>:2=10</a:t>
            </a:r>
            <a:r>
              <a:rPr lang="uk-UA" sz="2400" smtClean="0"/>
              <a:t>,</a:t>
            </a:r>
            <a:r>
              <a:rPr lang="en-US" sz="2400" smtClean="0"/>
              <a:t> 	</a:t>
            </a:r>
            <a:r>
              <a:rPr lang="uk-UA" sz="2400" smtClean="0"/>
              <a:t>бо 10*2=20;</a:t>
            </a:r>
            <a:endParaRPr lang="en-US" sz="2400" smtClean="0"/>
          </a:p>
          <a:p>
            <a:pPr eaLnBrk="1" hangingPunct="1"/>
            <a:r>
              <a:rPr lang="en-US" sz="2400" smtClean="0"/>
              <a:t>-8:2=-4</a:t>
            </a:r>
            <a:r>
              <a:rPr lang="uk-UA" sz="2400" smtClean="0"/>
              <a:t>,</a:t>
            </a:r>
            <a:r>
              <a:rPr lang="en-US" sz="2400" smtClean="0"/>
              <a:t>  </a:t>
            </a:r>
            <a:r>
              <a:rPr lang="uk-UA" sz="2400" smtClean="0"/>
              <a:t>    бо -4*2=-8;</a:t>
            </a:r>
          </a:p>
          <a:p>
            <a:pPr eaLnBrk="1" hangingPunct="1"/>
            <a:r>
              <a:rPr lang="en-US" sz="2400" smtClean="0"/>
              <a:t>10</a:t>
            </a:r>
            <a:r>
              <a:rPr lang="en-US" sz="2400" smtClean="0">
                <a:sym typeface="Wingdings" pitchFamily="2" charset="2"/>
              </a:rPr>
              <a:t>:(-5)=-</a:t>
            </a:r>
            <a:r>
              <a:rPr lang="uk-UA" sz="2400" smtClean="0">
                <a:sym typeface="Wingdings" pitchFamily="2" charset="2"/>
              </a:rPr>
              <a:t>2,  бо -2*(-5)=10;</a:t>
            </a:r>
            <a:r>
              <a:rPr lang="en-US" sz="2400" smtClean="0">
                <a:sym typeface="Wingdings" pitchFamily="2" charset="2"/>
              </a:rPr>
              <a:t> </a:t>
            </a:r>
            <a:endParaRPr lang="ru-RU" sz="2400" smtClean="0"/>
          </a:p>
          <a:p>
            <a:pPr eaLnBrk="1" hangingPunct="1"/>
            <a:r>
              <a:rPr lang="ru-RU" sz="2400" smtClean="0"/>
              <a:t>-15:(-3) = 5, бо 5*(-3)=-15; </a:t>
            </a:r>
          </a:p>
          <a:p>
            <a:pPr eaLnBrk="1" hangingPunct="1"/>
            <a:r>
              <a:rPr lang="ru-RU" sz="2400" smtClean="0"/>
              <a:t> 15 : (-3) = -5  бо    -5 * (-3) = 15</a:t>
            </a:r>
          </a:p>
          <a:p>
            <a:pPr eaLnBrk="1" hangingPunct="1">
              <a:buFontTx/>
              <a:buNone/>
            </a:pPr>
            <a:r>
              <a:rPr lang="ru-RU" sz="2400" smtClean="0"/>
              <a:t> 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i="1" smtClean="0">
                <a:solidFill>
                  <a:schemeClr val="tx1"/>
                </a:solidFill>
              </a:rPr>
              <a:t>Ділення двох чисел з однаковими знаками, з різними знаками </a:t>
            </a:r>
            <a:endParaRPr lang="ru-RU" sz="3200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1800" smtClean="0"/>
              <a:t>Ми знаємо, що -3 </a:t>
            </a:r>
            <a:r>
              <a:rPr lang="ru-RU" sz="1800" smtClean="0"/>
              <a:t>·</a:t>
            </a:r>
            <a:r>
              <a:rPr lang="uk-UA" sz="1800" smtClean="0"/>
              <a:t> (+5) = </a:t>
            </a:r>
            <a:r>
              <a:rPr lang="ru-RU" sz="1800" smtClean="0"/>
              <a:t>-</a:t>
            </a:r>
            <a:r>
              <a:rPr lang="uk-UA" sz="1800" smtClean="0"/>
              <a:t>15; -3 </a:t>
            </a:r>
            <a:r>
              <a:rPr lang="ru-RU" sz="1800" smtClean="0"/>
              <a:t>·</a:t>
            </a:r>
            <a:r>
              <a:rPr lang="uk-UA" sz="1800" smtClean="0"/>
              <a:t> (-5) = + 15, і щоб помножити два числа з однаковими знаками (різними знаками), достатньо перемножити їх модулі та перед результатом поставити знак «+» («-»).</a:t>
            </a:r>
            <a:endParaRPr lang="ru-RU" sz="1800" smtClean="0"/>
          </a:p>
          <a:p>
            <a:pPr eaLnBrk="1" hangingPunct="1"/>
            <a:r>
              <a:rPr lang="uk-UA" sz="2800" smtClean="0"/>
              <a:t>Але якщо -3 </a:t>
            </a:r>
            <a:r>
              <a:rPr lang="ru-RU" sz="2800" smtClean="0"/>
              <a:t>·</a:t>
            </a:r>
            <a:r>
              <a:rPr lang="uk-UA" sz="2800" smtClean="0"/>
              <a:t> (+5) = -15, то -15 : (+5) = -3;</a:t>
            </a:r>
          </a:p>
          <a:p>
            <a:pPr eaLnBrk="1" hangingPunct="1">
              <a:buFontTx/>
              <a:buNone/>
            </a:pPr>
            <a:r>
              <a:rPr lang="uk-UA" sz="2800" smtClean="0"/>
              <a:t>                                                  -15 : (-3) = +5</a:t>
            </a:r>
            <a:r>
              <a:rPr lang="ru-RU" sz="2800" smtClean="0"/>
              <a:t>;</a:t>
            </a:r>
          </a:p>
          <a:p>
            <a:pPr eaLnBrk="1" hangingPunct="1"/>
            <a:r>
              <a:rPr lang="uk-UA" sz="2800" smtClean="0"/>
              <a:t>або -15 : (+5) = -(|-15| : |+5|) = -(</a:t>
            </a:r>
            <a:r>
              <a:rPr lang="ru-RU" sz="2800" smtClean="0"/>
              <a:t>1</a:t>
            </a:r>
            <a:r>
              <a:rPr lang="uk-UA" sz="2800" smtClean="0"/>
              <a:t>5 : 5) = -3</a:t>
            </a:r>
            <a:r>
              <a:rPr lang="ru-RU" sz="2800" smtClean="0"/>
              <a:t>;</a:t>
            </a:r>
          </a:p>
          <a:p>
            <a:pPr eaLnBrk="1" hangingPunct="1">
              <a:buFontTx/>
              <a:buNone/>
            </a:pPr>
            <a:r>
              <a:rPr lang="uk-UA" sz="2800" smtClean="0"/>
              <a:t>    та   -15 : (-3) = +(|-15| : |-3|) = +(</a:t>
            </a:r>
            <a:r>
              <a:rPr lang="ru-RU" sz="2800" smtClean="0"/>
              <a:t>1</a:t>
            </a:r>
            <a:r>
              <a:rPr lang="uk-UA" sz="2800" smtClean="0"/>
              <a:t>5 : 3) = +5.</a:t>
            </a:r>
            <a:endParaRPr lang="ru-RU" sz="2800" smtClean="0"/>
          </a:p>
          <a:p>
            <a:pPr eaLnBrk="1" hangingPunct="1"/>
            <a:r>
              <a:rPr lang="uk-UA" sz="1800" smtClean="0"/>
              <a:t>Неважко помітити, що під час ділення раціональних чисел з однако­вими (різними) знаками достатньо поділити модуль діленого на модуль дільника та перед результатом поставити знак «+» («</a:t>
            </a:r>
            <a:r>
              <a:rPr lang="ru-RU" sz="1800" smtClean="0"/>
              <a:t>-</a:t>
            </a:r>
            <a:r>
              <a:rPr lang="uk-UA" sz="1800" smtClean="0"/>
              <a:t>»).</a:t>
            </a:r>
            <a:endParaRPr lang="ru-RU" sz="1800" smtClean="0"/>
          </a:p>
          <a:p>
            <a:pPr eaLnBrk="1" hangingPunct="1"/>
            <a:r>
              <a:rPr lang="uk-UA" sz="1800" smtClean="0"/>
              <a:t>(Зазвичай спочатку визначають знак частки, а потім вже виконують ділення модулів.)</a:t>
            </a:r>
            <a:endParaRPr lang="ru-RU" sz="18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smtClean="0"/>
              <a:t>Правило ділення раціональних </a:t>
            </a:r>
            <a:br>
              <a:rPr lang="uk-UA" sz="3200" b="1" smtClean="0"/>
            </a:br>
            <a:r>
              <a:rPr lang="uk-UA" sz="3200" b="1" smtClean="0"/>
              <a:t>чисел</a:t>
            </a:r>
            <a:endParaRPr lang="ru-RU" sz="3200" b="1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400" b="1" smtClean="0"/>
              <a:t> Щоб поділити одне раціональне число на друге, треба поділити їх модулі; якщо знаки діленого і дільника різні, то перед результатом слід поставити знак мінус.</a:t>
            </a:r>
          </a:p>
          <a:p>
            <a:pPr eaLnBrk="1" hangingPunct="1"/>
            <a:endParaRPr lang="uk-UA" sz="2400" b="1" smtClean="0"/>
          </a:p>
          <a:p>
            <a:pPr eaLnBrk="1" hangingPunct="1"/>
            <a:endParaRPr lang="ru-RU" sz="2400" smtClean="0"/>
          </a:p>
          <a:p>
            <a:pPr eaLnBrk="1" hangingPunct="1"/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38" y="3286125"/>
          <a:ext cx="7119937" cy="29527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73322"/>
                <a:gridCol w="2373322"/>
                <a:gridCol w="2373322"/>
              </a:tblGrid>
              <a:tr h="585792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</a:rPr>
                        <a:t>Знак числа 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</a:rPr>
                        <a:t>а</a:t>
                      </a:r>
                      <a:endParaRPr lang="ru-RU" sz="2000" i="1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</a:rPr>
                        <a:t>Знак числа 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</a:rPr>
                        <a:t>в</a:t>
                      </a:r>
                      <a:endParaRPr lang="ru-RU" sz="2000" i="1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ysClr val="windowText" lastClr="000000"/>
                          </a:solidFill>
                        </a:rPr>
                        <a:t>Знак   частки 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</a:rPr>
                        <a:t>а:в</a:t>
                      </a:r>
                      <a:endParaRPr lang="ru-RU" sz="2000" i="1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+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+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+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-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-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+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-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/>
                        <a:t>+</a:t>
                      </a:r>
                      <a:endParaRPr lang="ru-RU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-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/>
                        <a:t>+</a:t>
                      </a:r>
                      <a:endParaRPr lang="ru-RU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-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uk-UA" sz="3200" dirty="0"/>
                        <a:t>-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33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8770938" y="2713038"/>
          <a:ext cx="207962" cy="365125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solidFill>
                        <a:srgbClr val="336600"/>
                      </a:solidFill>
                      <a:prstDash val="solid"/>
                    </a:lnL>
                    <a:lnR w="38100" cmpd="sng">
                      <a:solidFill>
                        <a:srgbClr val="336600"/>
                      </a:solidFill>
                      <a:prstDash val="solid"/>
                    </a:lnR>
                    <a:lnT w="38100" cmpd="sng">
                      <a:solidFill>
                        <a:srgbClr val="336600"/>
                      </a:solidFill>
                      <a:prstDash val="solid"/>
                    </a:lnT>
                    <a:lnB w="38100" cmpd="sng">
                      <a:solidFill>
                        <a:srgbClr val="3366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i="1" smtClean="0"/>
              <a:t>Властивості ділення </a:t>
            </a:r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600" b="1" i="1" smtClean="0"/>
              <a:t>а</a:t>
            </a:r>
            <a:r>
              <a:rPr lang="uk-UA" sz="3600" b="1" smtClean="0"/>
              <a:t> :</a:t>
            </a:r>
            <a:r>
              <a:rPr lang="ru-RU" sz="3600" b="1" smtClean="0"/>
              <a:t> 1</a:t>
            </a:r>
            <a:r>
              <a:rPr lang="uk-UA" sz="3600" b="1" smtClean="0"/>
              <a:t> = </a:t>
            </a:r>
            <a:r>
              <a:rPr lang="uk-UA" sz="3600" b="1" i="1" smtClean="0"/>
              <a:t>а</a:t>
            </a:r>
            <a:r>
              <a:rPr lang="uk-UA" sz="3600" b="1" smtClean="0"/>
              <a:t>,</a:t>
            </a:r>
          </a:p>
          <a:p>
            <a:pPr eaLnBrk="1" hangingPunct="1"/>
            <a:endParaRPr lang="uk-UA" sz="3600" b="1" smtClean="0"/>
          </a:p>
          <a:p>
            <a:pPr eaLnBrk="1" hangingPunct="1"/>
            <a:r>
              <a:rPr lang="uk-UA" sz="3600" b="1" smtClean="0"/>
              <a:t> </a:t>
            </a:r>
            <a:r>
              <a:rPr lang="uk-UA" sz="3600" b="1" i="1" smtClean="0"/>
              <a:t>а : а</a:t>
            </a:r>
            <a:r>
              <a:rPr lang="ru-RU" sz="3600" b="1" i="1" smtClean="0"/>
              <a:t> =</a:t>
            </a:r>
            <a:r>
              <a:rPr lang="ru-RU" sz="3600" b="1" smtClean="0"/>
              <a:t> 1</a:t>
            </a:r>
            <a:r>
              <a:rPr lang="uk-UA" sz="3600" b="1" smtClean="0"/>
              <a:t>, </a:t>
            </a:r>
          </a:p>
          <a:p>
            <a:pPr eaLnBrk="1" hangingPunct="1"/>
            <a:endParaRPr lang="uk-UA" sz="3600" b="1" smtClean="0"/>
          </a:p>
          <a:p>
            <a:pPr eaLnBrk="1" hangingPunct="1"/>
            <a:r>
              <a:rPr lang="uk-UA" sz="3600" b="1" smtClean="0"/>
              <a:t>0 : </a:t>
            </a:r>
            <a:r>
              <a:rPr lang="uk-UA" sz="3600" b="1" i="1" smtClean="0"/>
              <a:t>а</a:t>
            </a:r>
            <a:r>
              <a:rPr lang="uk-UA" sz="3600" b="1" smtClean="0"/>
              <a:t> = 0</a:t>
            </a:r>
            <a:r>
              <a:rPr lang="uk-UA" sz="3600" smtClean="0"/>
              <a:t>, якщо </a:t>
            </a:r>
            <a:r>
              <a:rPr lang="uk-UA" sz="3600" i="1" smtClean="0"/>
              <a:t>а</a:t>
            </a:r>
            <a:r>
              <a:rPr lang="ru-RU" sz="3600" smtClean="0"/>
              <a:t> ≠ 0</a:t>
            </a:r>
            <a:r>
              <a:rPr lang="uk-UA" sz="3600" smtClean="0"/>
              <a:t>,</a:t>
            </a:r>
          </a:p>
          <a:p>
            <a:pPr eaLnBrk="1" hangingPunct="1">
              <a:buFontTx/>
              <a:buNone/>
            </a:pPr>
            <a:r>
              <a:rPr lang="uk-UA" sz="3600" smtClean="0"/>
              <a:t> </a:t>
            </a:r>
            <a:endParaRPr lang="ru-RU" sz="3600" smtClean="0"/>
          </a:p>
          <a:p>
            <a:pPr eaLnBrk="1" hangingPunct="1"/>
            <a:r>
              <a:rPr lang="uk-UA" sz="3600" b="1" smtClean="0"/>
              <a:t>але </a:t>
            </a:r>
            <a:r>
              <a:rPr lang="uk-UA" sz="3600" b="1" i="1" smtClean="0"/>
              <a:t>а</a:t>
            </a:r>
            <a:r>
              <a:rPr lang="uk-UA" sz="3600" b="1" smtClean="0"/>
              <a:t> : 0 не можна ні при яких </a:t>
            </a:r>
            <a:r>
              <a:rPr lang="uk-UA" sz="3600" b="1" i="1" smtClean="0"/>
              <a:t>а</a:t>
            </a:r>
            <a:endParaRPr lang="ru-RU" sz="3600" smtClean="0"/>
          </a:p>
          <a:p>
            <a:pPr eaLnBrk="1" hangingPunct="1"/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071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smtClean="0"/>
              <a:t>Формування вмінь</a:t>
            </a:r>
            <a:r>
              <a:rPr lang="ru-RU" sz="3200" smtClean="0"/>
              <a:t/>
            </a:r>
            <a:br>
              <a:rPr lang="ru-RU" sz="3200" smtClean="0"/>
            </a:br>
            <a:r>
              <a:rPr lang="uk-UA" sz="3200" i="1" smtClean="0"/>
              <a:t>Усні вправи 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1071563"/>
            <a:ext cx="8229600" cy="5786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800" smtClean="0"/>
              <a:t>Прочитайте рівності, назвіть компоненти дій. Чи правильно виконане ділення раціональних чисел?</a:t>
            </a:r>
            <a:endParaRPr lang="ru-RU" sz="2800" smtClean="0"/>
          </a:p>
          <a:p>
            <a:pPr algn="ctr" eaLnBrk="1" hangingPunct="1">
              <a:buFontTx/>
              <a:buNone/>
            </a:pPr>
            <a:r>
              <a:rPr lang="uk-UA" sz="2800" smtClean="0"/>
              <a:t>а)   (-36) : (-12) = -3;</a:t>
            </a:r>
            <a:endParaRPr lang="ru-RU" sz="2800" smtClean="0"/>
          </a:p>
          <a:p>
            <a:pPr algn="ctr" eaLnBrk="1" hangingPunct="1">
              <a:buFontTx/>
              <a:buNone/>
            </a:pPr>
            <a:r>
              <a:rPr lang="uk-UA" sz="2800" smtClean="0"/>
              <a:t> б)     -36 : (+12) = -3;</a:t>
            </a:r>
            <a:endParaRPr lang="ru-RU" sz="2800" smtClean="0"/>
          </a:p>
          <a:p>
            <a:pPr algn="ctr" eaLnBrk="1" hangingPunct="1">
              <a:buFontTx/>
              <a:buNone/>
            </a:pPr>
            <a:r>
              <a:rPr lang="uk-UA" sz="2800" smtClean="0"/>
              <a:t>  в)   (-36) : (-12) = +3;</a:t>
            </a:r>
            <a:endParaRPr lang="ru-RU" sz="2800" smtClean="0"/>
          </a:p>
          <a:p>
            <a:pPr algn="ctr" eaLnBrk="1" hangingPunct="1">
              <a:buFontTx/>
              <a:buNone/>
            </a:pPr>
            <a:r>
              <a:rPr lang="uk-UA" sz="2800" smtClean="0"/>
              <a:t>  г)  -36 : (-12) = +</a:t>
            </a:r>
            <a:r>
              <a:rPr lang="ru-RU" sz="2800" smtClean="0"/>
              <a:t> 1/3.</a:t>
            </a:r>
          </a:p>
          <a:p>
            <a:pPr eaLnBrk="1" hangingPunct="1"/>
            <a:r>
              <a:rPr lang="uk-UA" smtClean="0"/>
              <a:t>Який знак має частка?</a:t>
            </a:r>
            <a:endParaRPr lang="ru-RU" smtClean="0"/>
          </a:p>
          <a:p>
            <a:pPr algn="ctr" eaLnBrk="1" hangingPunct="1"/>
            <a:r>
              <a:rPr lang="uk-UA" smtClean="0"/>
              <a:t>а) -18 : (-12);</a:t>
            </a:r>
            <a:r>
              <a:rPr lang="ru-RU" smtClean="0"/>
              <a:t> </a:t>
            </a:r>
          </a:p>
          <a:p>
            <a:pPr algn="ctr" eaLnBrk="1" hangingPunct="1"/>
            <a:r>
              <a:rPr lang="uk-UA" smtClean="0"/>
              <a:t>б) -99 : 12; </a:t>
            </a:r>
            <a:endParaRPr lang="ru-RU" smtClean="0"/>
          </a:p>
          <a:p>
            <a:pPr algn="ctr" eaLnBrk="1" hangingPunct="1"/>
            <a:r>
              <a:rPr lang="uk-UA" smtClean="0"/>
              <a:t>в) +40 : (-1).</a:t>
            </a:r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 bwMode="auto">
          <a:xfrm>
            <a:off x="500063" y="285750"/>
            <a:ext cx="8229600" cy="6429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200" b="1" smtClean="0"/>
              <a:t>Обчисліть:</a:t>
            </a:r>
            <a:r>
              <a:rPr lang="ru-RU" sz="3200" b="1" smtClean="0"/>
              <a:t/>
            </a:r>
            <a:br>
              <a:rPr lang="ru-RU" sz="3200" b="1" smtClean="0"/>
            </a:br>
            <a:endParaRPr lang="ru-RU" sz="3200" b="1" smtClean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mtClean="0"/>
              <a:t>а) (-40): (-2); </a:t>
            </a:r>
            <a:endParaRPr lang="ru-RU" smtClean="0"/>
          </a:p>
          <a:p>
            <a:pPr eaLnBrk="1" hangingPunct="1"/>
            <a:r>
              <a:rPr lang="uk-UA" smtClean="0"/>
              <a:t>б) -125 : 5; </a:t>
            </a:r>
            <a:endParaRPr lang="ru-RU" smtClean="0"/>
          </a:p>
          <a:p>
            <a:pPr eaLnBrk="1" hangingPunct="1"/>
            <a:r>
              <a:rPr lang="uk-UA" smtClean="0"/>
              <a:t>в) 0 : (-51);</a:t>
            </a:r>
            <a:endParaRPr lang="ru-RU" smtClean="0"/>
          </a:p>
          <a:p>
            <a:pPr eaLnBrk="1" hangingPunct="1"/>
            <a:r>
              <a:rPr lang="uk-UA" smtClean="0"/>
              <a:t>г) 203 : (-10); </a:t>
            </a:r>
            <a:endParaRPr lang="ru-RU" smtClean="0"/>
          </a:p>
          <a:p>
            <a:pPr eaLnBrk="1" hangingPunct="1"/>
            <a:r>
              <a:rPr lang="uk-UA" smtClean="0"/>
              <a:t>д) -56 : 14; </a:t>
            </a:r>
            <a:endParaRPr lang="ru-RU" smtClean="0"/>
          </a:p>
          <a:p>
            <a:pPr eaLnBrk="1" hangingPunct="1"/>
            <a:r>
              <a:rPr lang="uk-UA" smtClean="0"/>
              <a:t>є) 80 : (-16); </a:t>
            </a:r>
            <a:endParaRPr lang="ru-RU" smtClean="0"/>
          </a:p>
          <a:p>
            <a:pPr eaLnBrk="1" hangingPunct="1"/>
            <a:r>
              <a:rPr lang="uk-UA" smtClean="0"/>
              <a:t>ж) -90 : (-15); </a:t>
            </a:r>
            <a:endParaRPr lang="ru-RU" smtClean="0"/>
          </a:p>
          <a:p>
            <a:pPr eaLnBrk="1" hangingPunct="1"/>
            <a:r>
              <a:rPr lang="uk-UA" smtClean="0"/>
              <a:t>з) -25,3 : 0,1.</a:t>
            </a:r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3600" b="1" i="1" smtClean="0"/>
              <a:t>Письмові вправи</a:t>
            </a:r>
            <a:endParaRPr lang="ru-RU" sz="3600" b="1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 bwMode="auto">
          <a:xfrm>
            <a:off x="1500188" y="1600200"/>
            <a:ext cx="7186612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uk-UA" smtClean="0"/>
              <a:t>1. Знайдіть частку: </a:t>
            </a:r>
            <a:endParaRPr lang="ru-RU" smtClean="0"/>
          </a:p>
          <a:p>
            <a:pPr eaLnBrk="1" hangingPunct="1"/>
            <a:r>
              <a:rPr lang="uk-UA" sz="2800" smtClean="0"/>
              <a:t>а) - 4,5 : 9;</a:t>
            </a:r>
            <a:endParaRPr lang="ru-RU" sz="2800" smtClean="0"/>
          </a:p>
          <a:p>
            <a:pPr eaLnBrk="1" hangingPunct="1"/>
            <a:r>
              <a:rPr lang="uk-UA" sz="2800" smtClean="0"/>
              <a:t> б) - 5 : (- 0,5); </a:t>
            </a:r>
            <a:endParaRPr lang="ru-RU" sz="2800" smtClean="0"/>
          </a:p>
          <a:p>
            <a:pPr eaLnBrk="1" hangingPunct="1"/>
            <a:r>
              <a:rPr lang="uk-UA" sz="2800" smtClean="0"/>
              <a:t>в) 38,6 : (- 3,86); </a:t>
            </a:r>
            <a:endParaRPr lang="ru-RU" sz="2800" smtClean="0"/>
          </a:p>
          <a:p>
            <a:pPr eaLnBrk="1" hangingPunct="1"/>
            <a:r>
              <a:rPr lang="uk-UA" sz="2800" smtClean="0"/>
              <a:t>г) - 9,6 : (- 4,8); </a:t>
            </a:r>
            <a:endParaRPr lang="ru-RU" sz="2800" smtClean="0"/>
          </a:p>
          <a:p>
            <a:pPr eaLnBrk="1" hangingPunct="1"/>
            <a:r>
              <a:rPr lang="uk-UA" sz="2800" smtClean="0"/>
              <a:t>д) - 5,2 : 0,01; </a:t>
            </a:r>
            <a:endParaRPr lang="ru-RU" sz="2800" smtClean="0"/>
          </a:p>
          <a:p>
            <a:pPr eaLnBrk="1" hangingPunct="1"/>
            <a:r>
              <a:rPr lang="uk-UA" sz="2800" smtClean="0"/>
              <a:t>є) - 340 : (- 1,7); </a:t>
            </a:r>
            <a:endParaRPr lang="ru-RU" sz="2800" smtClean="0"/>
          </a:p>
          <a:p>
            <a:pPr eaLnBrk="1" hangingPunct="1"/>
            <a:r>
              <a:rPr lang="uk-UA" sz="2800" smtClean="0"/>
              <a:t>ж) - 6,6 : (- 1,1);</a:t>
            </a:r>
            <a:endParaRPr lang="ru-RU" sz="2800" smtClean="0"/>
          </a:p>
          <a:p>
            <a:pPr eaLnBrk="1" hangingPunct="1"/>
            <a:r>
              <a:rPr lang="uk-UA" sz="2800" smtClean="0"/>
              <a:t> з) 14: (-0,28); </a:t>
            </a:r>
            <a:endParaRPr lang="ru-RU" sz="2800" smtClean="0"/>
          </a:p>
          <a:p>
            <a:pPr eaLnBrk="1" hangingPunct="1"/>
            <a:r>
              <a:rPr lang="uk-UA" sz="2800" smtClean="0"/>
              <a:t>и) - 350 : 1,75.</a:t>
            </a:r>
            <a:endParaRPr lang="ru-RU" sz="28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4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004</Template>
  <TotalTime>182</TotalTime>
  <Words>677</Words>
  <Application>Microsoft PowerPoint</Application>
  <PresentationFormat>Экран (4:3)</PresentationFormat>
  <Paragraphs>169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Wingdings</vt:lpstr>
      <vt:lpstr>Times New Roman</vt:lpstr>
      <vt:lpstr>004</vt:lpstr>
      <vt:lpstr>004</vt:lpstr>
      <vt:lpstr>Формула</vt:lpstr>
      <vt:lpstr>  Ділення раціональних чисел. </vt:lpstr>
      <vt:lpstr>Фронтальне опитування </vt:lpstr>
      <vt:lpstr> Формування знань </vt:lpstr>
      <vt:lpstr>Ділення двох чисел з однаковими знаками, з різними знаками </vt:lpstr>
      <vt:lpstr>Правило ділення раціональних  чисел</vt:lpstr>
      <vt:lpstr>Властивості ділення </vt:lpstr>
      <vt:lpstr>Формування вмінь Усні вправи  </vt:lpstr>
      <vt:lpstr>Обчисліть: </vt:lpstr>
      <vt:lpstr>Письмові вправи</vt:lpstr>
      <vt:lpstr>Знайдіть частку: </vt:lpstr>
      <vt:lpstr>Розв'яжіть рівняння: </vt:lpstr>
      <vt:lpstr>Додаткові вправи </vt:lpstr>
      <vt:lpstr>Розв'яжіть рівняння:  </vt:lpstr>
      <vt:lpstr> Підсумки уроку </vt:lpstr>
      <vt:lpstr>Усні вправи </vt:lpstr>
      <vt:lpstr> Домашнє завдання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Ділення раціональних чисел. </dc:title>
  <dc:subject>Урок</dc:subject>
  <dc:creator>Admin</dc:creator>
  <cp:lastModifiedBy>User</cp:lastModifiedBy>
  <cp:revision>21</cp:revision>
  <cp:lastPrinted>1601-01-01T00:00:00Z</cp:lastPrinted>
  <dcterms:created xsi:type="dcterms:W3CDTF">2013-01-27T11:56:45Z</dcterms:created>
  <dcterms:modified xsi:type="dcterms:W3CDTF">2013-06-14T07:22:59Z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